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7BC8F0-6F44-4DD7-8669-48839C2660BE}">
  <a:tblStyle styleId="{8C7BC8F0-6F44-4DD7-8669-48839C2660B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1" d="100"/>
          <a:sy n="131" d="100"/>
        </p:scale>
        <p:origin x="966"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nedy, Kevin E CIV USARMY CAC (USA)" userId="30c28843-a9e4-456b-bdfa-af0a90fadf74" providerId="ADAL" clId="{4D5AE9DC-40D3-4729-8922-ADBED354D51D}"/>
    <pc:docChg chg="custSel modMainMaster">
      <pc:chgData name="Kennedy, Kevin E CIV USARMY CAC (USA)" userId="30c28843-a9e4-456b-bdfa-af0a90fadf74" providerId="ADAL" clId="{4D5AE9DC-40D3-4729-8922-ADBED354D51D}" dt="2025-04-15T18:14:39.236" v="2" actId="735"/>
      <pc:docMkLst>
        <pc:docMk/>
      </pc:docMkLst>
      <pc:sldMasterChg chg="modSldLayout">
        <pc:chgData name="Kennedy, Kevin E CIV USARMY CAC (USA)" userId="30c28843-a9e4-456b-bdfa-af0a90fadf74" providerId="ADAL" clId="{4D5AE9DC-40D3-4729-8922-ADBED354D51D}" dt="2025-04-15T18:14:22.866" v="1" actId="478"/>
        <pc:sldMasterMkLst>
          <pc:docMk/>
          <pc:sldMasterMk cId="0" sldId="2147483666"/>
        </pc:sldMasterMkLst>
        <pc:sldLayoutChg chg="delSp modSp mod">
          <pc:chgData name="Kennedy, Kevin E CIV USARMY CAC (USA)" userId="30c28843-a9e4-456b-bdfa-af0a90fadf74" providerId="ADAL" clId="{4D5AE9DC-40D3-4729-8922-ADBED354D51D}" dt="2025-04-15T18:14:22.866" v="1" actId="478"/>
          <pc:sldLayoutMkLst>
            <pc:docMk/>
            <pc:sldMasterMk cId="0" sldId="2147483666"/>
            <pc:sldLayoutMk cId="0" sldId="2147483659"/>
          </pc:sldLayoutMkLst>
          <pc:spChg chg="del">
            <ac:chgData name="Kennedy, Kevin E CIV USARMY CAC (USA)" userId="30c28843-a9e4-456b-bdfa-af0a90fadf74" providerId="ADAL" clId="{4D5AE9DC-40D3-4729-8922-ADBED354D51D}" dt="2025-04-15T18:14:22.866" v="1" actId="478"/>
            <ac:spMkLst>
              <pc:docMk/>
              <pc:sldMasterMk cId="0" sldId="2147483666"/>
              <pc:sldLayoutMk cId="0" sldId="2147483659"/>
              <ac:spMk id="60" creationId="{00000000-0000-0000-0000-000000000000}"/>
            </ac:spMkLst>
          </pc:spChg>
        </pc:sldLayoutChg>
      </pc:sldMasterChg>
      <pc:sldMasterChg chg="modSp">
        <pc:chgData name="Kennedy, Kevin E CIV USARMY CAC (USA)" userId="30c28843-a9e4-456b-bdfa-af0a90fadf74" providerId="ADAL" clId="{4D5AE9DC-40D3-4729-8922-ADBED354D51D}" dt="2025-04-15T18:14:39.236" v="2" actId="735"/>
        <pc:sldMasterMkLst>
          <pc:docMk/>
          <pc:sldMasterMk cId="0" sldId="2147483667"/>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3a43eb7e2f_0_436:notes"/>
          <p:cNvSpPr txBox="1">
            <a:spLocks noGrp="1"/>
          </p:cNvSpPr>
          <p:nvPr>
            <p:ph type="body" idx="1"/>
          </p:nvPr>
        </p:nvSpPr>
        <p:spPr>
          <a:xfrm>
            <a:off x="686420" y="4342855"/>
            <a:ext cx="5485200" cy="4115100"/>
          </a:xfrm>
          <a:prstGeom prst="rect">
            <a:avLst/>
          </a:prstGeom>
          <a:noFill/>
          <a:ln>
            <a:noFill/>
          </a:ln>
        </p:spPr>
        <p:txBody>
          <a:bodyPr spcFirstLastPara="1" wrap="square" lIns="91300" tIns="45650" rIns="91300" bIns="45650" anchor="t" anchorCtr="0">
            <a:noAutofit/>
          </a:bodyPr>
          <a:lstStyle/>
          <a:p>
            <a:pPr marL="0" lvl="0" indent="0" algn="l" rtl="0">
              <a:lnSpc>
                <a:spcPct val="100000"/>
              </a:lnSpc>
              <a:spcBef>
                <a:spcPts val="400"/>
              </a:spcBef>
              <a:spcAft>
                <a:spcPts val="0"/>
              </a:spcAft>
              <a:buSzPts val="1400"/>
              <a:buNone/>
            </a:pPr>
            <a:endParaRPr/>
          </a:p>
        </p:txBody>
      </p:sp>
      <p:sp>
        <p:nvSpPr>
          <p:cNvPr id="95" name="Google Shape;95;g33a43eb7e2f_0_436: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3a43eb7e2f_0_329:notes"/>
          <p:cNvSpPr txBox="1">
            <a:spLocks noGrp="1"/>
          </p:cNvSpPr>
          <p:nvPr>
            <p:ph type="body" idx="1"/>
          </p:nvPr>
        </p:nvSpPr>
        <p:spPr>
          <a:xfrm>
            <a:off x="686420" y="4342854"/>
            <a:ext cx="5485200" cy="4115100"/>
          </a:xfrm>
          <a:prstGeom prst="rect">
            <a:avLst/>
          </a:prstGeom>
          <a:noFill/>
          <a:ln>
            <a:noFill/>
          </a:ln>
        </p:spPr>
        <p:txBody>
          <a:bodyPr spcFirstLastPara="1" wrap="square" lIns="91300" tIns="45650" rIns="91300" bIns="45650" anchor="t" anchorCtr="0">
            <a:noAutofit/>
          </a:bodyPr>
          <a:lstStyle/>
          <a:p>
            <a:pPr marL="0" lvl="0" indent="0" algn="l" rtl="0">
              <a:lnSpc>
                <a:spcPct val="100000"/>
              </a:lnSpc>
              <a:spcBef>
                <a:spcPts val="400"/>
              </a:spcBef>
              <a:spcAft>
                <a:spcPts val="0"/>
              </a:spcAft>
              <a:buSzPts val="1400"/>
              <a:buNone/>
            </a:pPr>
            <a:endParaRPr/>
          </a:p>
        </p:txBody>
      </p:sp>
      <p:sp>
        <p:nvSpPr>
          <p:cNvPr id="151" name="Google Shape;151;g33a43eb7e2f_0_329: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3a43eb7e2f_0_362:notes"/>
          <p:cNvSpPr txBox="1">
            <a:spLocks noGrp="1"/>
          </p:cNvSpPr>
          <p:nvPr>
            <p:ph type="body" idx="1"/>
          </p:nvPr>
        </p:nvSpPr>
        <p:spPr>
          <a:xfrm>
            <a:off x="686420" y="4342854"/>
            <a:ext cx="5485200" cy="4115100"/>
          </a:xfrm>
          <a:prstGeom prst="rect">
            <a:avLst/>
          </a:prstGeom>
          <a:noFill/>
          <a:ln>
            <a:noFill/>
          </a:ln>
        </p:spPr>
        <p:txBody>
          <a:bodyPr spcFirstLastPara="1" wrap="square" lIns="91300" tIns="45650" rIns="91300" bIns="45650" anchor="t" anchorCtr="0">
            <a:noAutofit/>
          </a:bodyPr>
          <a:lstStyle/>
          <a:p>
            <a:pPr marL="0" lvl="0" indent="0" algn="l" rtl="0">
              <a:lnSpc>
                <a:spcPct val="100000"/>
              </a:lnSpc>
              <a:spcBef>
                <a:spcPts val="400"/>
              </a:spcBef>
              <a:spcAft>
                <a:spcPts val="0"/>
              </a:spcAft>
              <a:buSzPts val="1400"/>
              <a:buNone/>
            </a:pPr>
            <a:endParaRPr/>
          </a:p>
        </p:txBody>
      </p:sp>
      <p:sp>
        <p:nvSpPr>
          <p:cNvPr id="157" name="Google Shape;157;g33a43eb7e2f_0_36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3a43eb7e2f_0_395:notes"/>
          <p:cNvSpPr txBox="1">
            <a:spLocks noGrp="1"/>
          </p:cNvSpPr>
          <p:nvPr>
            <p:ph type="body" idx="1"/>
          </p:nvPr>
        </p:nvSpPr>
        <p:spPr>
          <a:xfrm>
            <a:off x="686420" y="4342854"/>
            <a:ext cx="5485200" cy="4115100"/>
          </a:xfrm>
          <a:prstGeom prst="rect">
            <a:avLst/>
          </a:prstGeom>
          <a:noFill/>
          <a:ln>
            <a:noFill/>
          </a:ln>
        </p:spPr>
        <p:txBody>
          <a:bodyPr spcFirstLastPara="1" wrap="square" lIns="91300" tIns="45650" rIns="91300" bIns="45650" anchor="t" anchorCtr="0">
            <a:noAutofit/>
          </a:bodyPr>
          <a:lstStyle/>
          <a:p>
            <a:pPr marL="0" lvl="0" indent="0" algn="l" rtl="0">
              <a:lnSpc>
                <a:spcPct val="100000"/>
              </a:lnSpc>
              <a:spcBef>
                <a:spcPts val="400"/>
              </a:spcBef>
              <a:spcAft>
                <a:spcPts val="0"/>
              </a:spcAft>
              <a:buNone/>
            </a:pPr>
            <a:endParaRPr/>
          </a:p>
        </p:txBody>
      </p:sp>
      <p:sp>
        <p:nvSpPr>
          <p:cNvPr id="163" name="Google Shape;163;g33a43eb7e2f_0_39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3a43eb7e2f_0_491:notes"/>
          <p:cNvSpPr txBox="1">
            <a:spLocks noGrp="1"/>
          </p:cNvSpPr>
          <p:nvPr>
            <p:ph type="body" idx="1"/>
          </p:nvPr>
        </p:nvSpPr>
        <p:spPr>
          <a:xfrm>
            <a:off x="686420" y="4342854"/>
            <a:ext cx="5485200" cy="4115100"/>
          </a:xfrm>
          <a:prstGeom prst="rect">
            <a:avLst/>
          </a:prstGeom>
          <a:noFill/>
          <a:ln>
            <a:noFill/>
          </a:ln>
        </p:spPr>
        <p:txBody>
          <a:bodyPr spcFirstLastPara="1" wrap="square" lIns="91300" tIns="45650" rIns="91300" bIns="45650" anchor="t" anchorCtr="0">
            <a:noAutofit/>
          </a:bodyPr>
          <a:lstStyle/>
          <a:p>
            <a:pPr marL="0" lvl="0" indent="0" algn="l" rtl="0">
              <a:lnSpc>
                <a:spcPct val="100000"/>
              </a:lnSpc>
              <a:spcBef>
                <a:spcPts val="400"/>
              </a:spcBef>
              <a:spcAft>
                <a:spcPts val="0"/>
              </a:spcAft>
              <a:buSzPts val="1400"/>
              <a:buNone/>
            </a:pPr>
            <a:endParaRPr/>
          </a:p>
        </p:txBody>
      </p:sp>
      <p:sp>
        <p:nvSpPr>
          <p:cNvPr id="169" name="Google Shape;169;g33a43eb7e2f_0_491: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3a43eb7e2f_0_505:notes"/>
          <p:cNvSpPr txBox="1">
            <a:spLocks noGrp="1"/>
          </p:cNvSpPr>
          <p:nvPr>
            <p:ph type="body" idx="1"/>
          </p:nvPr>
        </p:nvSpPr>
        <p:spPr>
          <a:xfrm>
            <a:off x="686420" y="4342854"/>
            <a:ext cx="5485200" cy="4115100"/>
          </a:xfrm>
          <a:prstGeom prst="rect">
            <a:avLst/>
          </a:prstGeom>
          <a:noFill/>
          <a:ln>
            <a:noFill/>
          </a:ln>
        </p:spPr>
        <p:txBody>
          <a:bodyPr spcFirstLastPara="1" wrap="square" lIns="91300" tIns="45650" rIns="91300" bIns="45650" anchor="t" anchorCtr="0">
            <a:noAutofit/>
          </a:bodyPr>
          <a:lstStyle/>
          <a:p>
            <a:pPr marL="0" lvl="0" indent="0" algn="l" rtl="0">
              <a:lnSpc>
                <a:spcPct val="100000"/>
              </a:lnSpc>
              <a:spcBef>
                <a:spcPts val="400"/>
              </a:spcBef>
              <a:spcAft>
                <a:spcPts val="0"/>
              </a:spcAft>
              <a:buSzPts val="1400"/>
              <a:buNone/>
            </a:pPr>
            <a:endParaRPr/>
          </a:p>
        </p:txBody>
      </p:sp>
      <p:sp>
        <p:nvSpPr>
          <p:cNvPr id="180" name="Google Shape;180;g33a43eb7e2f_0_50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3a43eb7e2f_0_687:notes"/>
          <p:cNvSpPr txBox="1">
            <a:spLocks noGrp="1"/>
          </p:cNvSpPr>
          <p:nvPr>
            <p:ph type="body" idx="1"/>
          </p:nvPr>
        </p:nvSpPr>
        <p:spPr>
          <a:xfrm>
            <a:off x="686420" y="4342854"/>
            <a:ext cx="5485200" cy="4115100"/>
          </a:xfrm>
          <a:prstGeom prst="rect">
            <a:avLst/>
          </a:prstGeom>
          <a:noFill/>
          <a:ln>
            <a:noFill/>
          </a:ln>
        </p:spPr>
        <p:txBody>
          <a:bodyPr spcFirstLastPara="1" wrap="square" lIns="91300" tIns="45650" rIns="91300" bIns="45650" anchor="t" anchorCtr="0">
            <a:noAutofit/>
          </a:bodyPr>
          <a:lstStyle/>
          <a:p>
            <a:pPr marL="0" lvl="0" indent="0" algn="l" rtl="0">
              <a:lnSpc>
                <a:spcPct val="100000"/>
              </a:lnSpc>
              <a:spcBef>
                <a:spcPts val="400"/>
              </a:spcBef>
              <a:spcAft>
                <a:spcPts val="0"/>
              </a:spcAft>
              <a:buSzPts val="1400"/>
              <a:buNone/>
            </a:pPr>
            <a:endParaRPr/>
          </a:p>
        </p:txBody>
      </p:sp>
      <p:sp>
        <p:nvSpPr>
          <p:cNvPr id="191" name="Google Shape;191;g33a43eb7e2f_0_687: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3a43eb7e2f_0_712:notes"/>
          <p:cNvSpPr txBox="1">
            <a:spLocks noGrp="1"/>
          </p:cNvSpPr>
          <p:nvPr>
            <p:ph type="body" idx="1"/>
          </p:nvPr>
        </p:nvSpPr>
        <p:spPr>
          <a:xfrm>
            <a:off x="686420" y="4342854"/>
            <a:ext cx="5485200" cy="4115100"/>
          </a:xfrm>
          <a:prstGeom prst="rect">
            <a:avLst/>
          </a:prstGeom>
          <a:noFill/>
          <a:ln>
            <a:noFill/>
          </a:ln>
        </p:spPr>
        <p:txBody>
          <a:bodyPr spcFirstLastPara="1" wrap="square" lIns="91300" tIns="45650" rIns="91300" bIns="45650" anchor="t" anchorCtr="0">
            <a:noAutofit/>
          </a:bodyPr>
          <a:lstStyle/>
          <a:p>
            <a:pPr marL="0" lvl="0" indent="0" algn="l" rtl="0">
              <a:lnSpc>
                <a:spcPct val="100000"/>
              </a:lnSpc>
              <a:spcBef>
                <a:spcPts val="400"/>
              </a:spcBef>
              <a:spcAft>
                <a:spcPts val="0"/>
              </a:spcAft>
              <a:buSzPts val="1400"/>
              <a:buNone/>
            </a:pPr>
            <a:endParaRPr/>
          </a:p>
        </p:txBody>
      </p:sp>
      <p:sp>
        <p:nvSpPr>
          <p:cNvPr id="196" name="Google Shape;196;g33a43eb7e2f_0_71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3a43eb7e2f_0_708:notes"/>
          <p:cNvSpPr txBox="1">
            <a:spLocks noGrp="1"/>
          </p:cNvSpPr>
          <p:nvPr>
            <p:ph type="body" idx="1"/>
          </p:nvPr>
        </p:nvSpPr>
        <p:spPr>
          <a:xfrm>
            <a:off x="686420" y="4342854"/>
            <a:ext cx="5485200" cy="4115100"/>
          </a:xfrm>
          <a:prstGeom prst="rect">
            <a:avLst/>
          </a:prstGeom>
          <a:noFill/>
          <a:ln>
            <a:noFill/>
          </a:ln>
        </p:spPr>
        <p:txBody>
          <a:bodyPr spcFirstLastPara="1" wrap="square" lIns="91300" tIns="45650" rIns="91300" bIns="45650" anchor="t" anchorCtr="0">
            <a:noAutofit/>
          </a:bodyPr>
          <a:lstStyle/>
          <a:p>
            <a:pPr marL="0" lvl="0" indent="0" algn="l" rtl="0">
              <a:lnSpc>
                <a:spcPct val="100000"/>
              </a:lnSpc>
              <a:spcBef>
                <a:spcPts val="400"/>
              </a:spcBef>
              <a:spcAft>
                <a:spcPts val="0"/>
              </a:spcAft>
              <a:buSzPts val="1400"/>
              <a:buNone/>
            </a:pPr>
            <a:endParaRPr/>
          </a:p>
        </p:txBody>
      </p:sp>
      <p:sp>
        <p:nvSpPr>
          <p:cNvPr id="201" name="Google Shape;201;g33a43eb7e2f_0_70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3a43eb7e2f_0_558:notes"/>
          <p:cNvSpPr txBox="1">
            <a:spLocks noGrp="1"/>
          </p:cNvSpPr>
          <p:nvPr>
            <p:ph type="body" idx="1"/>
          </p:nvPr>
        </p:nvSpPr>
        <p:spPr>
          <a:xfrm>
            <a:off x="686420" y="4342854"/>
            <a:ext cx="5485200" cy="4115100"/>
          </a:xfrm>
          <a:prstGeom prst="rect">
            <a:avLst/>
          </a:prstGeom>
          <a:noFill/>
          <a:ln>
            <a:noFill/>
          </a:ln>
        </p:spPr>
        <p:txBody>
          <a:bodyPr spcFirstLastPara="1" wrap="square" lIns="91300" tIns="45650" rIns="91300" bIns="45650" anchor="t" anchorCtr="0">
            <a:noAutofit/>
          </a:bodyPr>
          <a:lstStyle/>
          <a:p>
            <a:pPr marL="0" lvl="0" indent="0" algn="l" rtl="0">
              <a:lnSpc>
                <a:spcPct val="100000"/>
              </a:lnSpc>
              <a:spcBef>
                <a:spcPts val="400"/>
              </a:spcBef>
              <a:spcAft>
                <a:spcPts val="0"/>
              </a:spcAft>
              <a:buSzPts val="1400"/>
              <a:buNone/>
            </a:pPr>
            <a:endParaRPr/>
          </a:p>
        </p:txBody>
      </p:sp>
      <p:sp>
        <p:nvSpPr>
          <p:cNvPr id="101" name="Google Shape;101;g33a43eb7e2f_0_55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3a43eb7e2f_0_637:notes"/>
          <p:cNvSpPr txBox="1">
            <a:spLocks noGrp="1"/>
          </p:cNvSpPr>
          <p:nvPr>
            <p:ph type="body" idx="1"/>
          </p:nvPr>
        </p:nvSpPr>
        <p:spPr>
          <a:xfrm>
            <a:off x="686420" y="4342854"/>
            <a:ext cx="5485200" cy="4115100"/>
          </a:xfrm>
          <a:prstGeom prst="rect">
            <a:avLst/>
          </a:prstGeom>
          <a:noFill/>
          <a:ln>
            <a:noFill/>
          </a:ln>
        </p:spPr>
        <p:txBody>
          <a:bodyPr spcFirstLastPara="1" wrap="square" lIns="91300" tIns="45650" rIns="91300" bIns="45650" anchor="t" anchorCtr="0">
            <a:noAutofit/>
          </a:bodyPr>
          <a:lstStyle/>
          <a:p>
            <a:pPr marL="0" lvl="0" indent="0" algn="l" rtl="0">
              <a:lnSpc>
                <a:spcPct val="100000"/>
              </a:lnSpc>
              <a:spcBef>
                <a:spcPts val="400"/>
              </a:spcBef>
              <a:spcAft>
                <a:spcPts val="0"/>
              </a:spcAft>
              <a:buSzPts val="1400"/>
              <a:buNone/>
            </a:pPr>
            <a:endParaRPr/>
          </a:p>
        </p:txBody>
      </p:sp>
      <p:sp>
        <p:nvSpPr>
          <p:cNvPr id="108" name="Google Shape;108;g33a43eb7e2f_0_637: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3a43eb7e2f_0_719:notes"/>
          <p:cNvSpPr txBox="1">
            <a:spLocks noGrp="1"/>
          </p:cNvSpPr>
          <p:nvPr>
            <p:ph type="body" idx="1"/>
          </p:nvPr>
        </p:nvSpPr>
        <p:spPr>
          <a:xfrm>
            <a:off x="686420" y="4342854"/>
            <a:ext cx="5485200" cy="4115100"/>
          </a:xfrm>
          <a:prstGeom prst="rect">
            <a:avLst/>
          </a:prstGeom>
          <a:noFill/>
          <a:ln>
            <a:noFill/>
          </a:ln>
        </p:spPr>
        <p:txBody>
          <a:bodyPr spcFirstLastPara="1" wrap="square" lIns="91300" tIns="45650" rIns="91300" bIns="45650" anchor="t" anchorCtr="0">
            <a:noAutofit/>
          </a:bodyPr>
          <a:lstStyle/>
          <a:p>
            <a:pPr marL="0" lvl="0" indent="0" algn="l" rtl="0">
              <a:lnSpc>
                <a:spcPct val="100000"/>
              </a:lnSpc>
              <a:spcBef>
                <a:spcPts val="400"/>
              </a:spcBef>
              <a:spcAft>
                <a:spcPts val="0"/>
              </a:spcAft>
              <a:buSzPts val="1400"/>
              <a:buNone/>
            </a:pPr>
            <a:endParaRPr/>
          </a:p>
        </p:txBody>
      </p:sp>
      <p:sp>
        <p:nvSpPr>
          <p:cNvPr id="114" name="Google Shape;114;g33a43eb7e2f_0_719: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3a43eb7e2f_0_551:notes"/>
          <p:cNvSpPr txBox="1">
            <a:spLocks noGrp="1"/>
          </p:cNvSpPr>
          <p:nvPr>
            <p:ph type="body" idx="1"/>
          </p:nvPr>
        </p:nvSpPr>
        <p:spPr>
          <a:xfrm>
            <a:off x="686420" y="4342854"/>
            <a:ext cx="5485200" cy="4115100"/>
          </a:xfrm>
          <a:prstGeom prst="rect">
            <a:avLst/>
          </a:prstGeom>
          <a:noFill/>
          <a:ln>
            <a:noFill/>
          </a:ln>
        </p:spPr>
        <p:txBody>
          <a:bodyPr spcFirstLastPara="1" wrap="square" lIns="91300" tIns="45650" rIns="91300" bIns="45650" anchor="t" anchorCtr="0">
            <a:noAutofit/>
          </a:bodyPr>
          <a:lstStyle/>
          <a:p>
            <a:pPr marL="0" lvl="0" indent="0" algn="l" rtl="0">
              <a:lnSpc>
                <a:spcPct val="100000"/>
              </a:lnSpc>
              <a:spcBef>
                <a:spcPts val="400"/>
              </a:spcBef>
              <a:spcAft>
                <a:spcPts val="0"/>
              </a:spcAft>
              <a:buSzPts val="1400"/>
              <a:buNone/>
            </a:pPr>
            <a:endParaRPr/>
          </a:p>
        </p:txBody>
      </p:sp>
      <p:sp>
        <p:nvSpPr>
          <p:cNvPr id="120" name="Google Shape;120;g33a43eb7e2f_0_551: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3a43eb7e2f_0_224:notes"/>
          <p:cNvSpPr txBox="1">
            <a:spLocks noGrp="1"/>
          </p:cNvSpPr>
          <p:nvPr>
            <p:ph type="body" idx="1"/>
          </p:nvPr>
        </p:nvSpPr>
        <p:spPr>
          <a:xfrm>
            <a:off x="686420" y="4342854"/>
            <a:ext cx="5485200" cy="4115100"/>
          </a:xfrm>
          <a:prstGeom prst="rect">
            <a:avLst/>
          </a:prstGeom>
          <a:noFill/>
          <a:ln>
            <a:noFill/>
          </a:ln>
        </p:spPr>
        <p:txBody>
          <a:bodyPr spcFirstLastPara="1" wrap="square" lIns="91300" tIns="45650" rIns="91300" bIns="45650" anchor="t" anchorCtr="0">
            <a:noAutofit/>
          </a:bodyPr>
          <a:lstStyle/>
          <a:p>
            <a:pPr marL="0" lvl="0" indent="0" algn="l" rtl="0">
              <a:lnSpc>
                <a:spcPct val="100000"/>
              </a:lnSpc>
              <a:spcBef>
                <a:spcPts val="400"/>
              </a:spcBef>
              <a:spcAft>
                <a:spcPts val="0"/>
              </a:spcAft>
              <a:buSzPts val="1400"/>
              <a:buNone/>
            </a:pPr>
            <a:endParaRPr/>
          </a:p>
        </p:txBody>
      </p:sp>
      <p:sp>
        <p:nvSpPr>
          <p:cNvPr id="126" name="Google Shape;126;g33a43eb7e2f_0_224: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3a43eb7e2f_0_230:notes"/>
          <p:cNvSpPr txBox="1">
            <a:spLocks noGrp="1"/>
          </p:cNvSpPr>
          <p:nvPr>
            <p:ph type="body" idx="1"/>
          </p:nvPr>
        </p:nvSpPr>
        <p:spPr>
          <a:xfrm>
            <a:off x="686420" y="4342854"/>
            <a:ext cx="5485200" cy="4115100"/>
          </a:xfrm>
          <a:prstGeom prst="rect">
            <a:avLst/>
          </a:prstGeom>
          <a:noFill/>
          <a:ln>
            <a:noFill/>
          </a:ln>
        </p:spPr>
        <p:txBody>
          <a:bodyPr spcFirstLastPara="1" wrap="square" lIns="91300" tIns="45650" rIns="91300" bIns="45650" anchor="t" anchorCtr="0">
            <a:noAutofit/>
          </a:bodyPr>
          <a:lstStyle/>
          <a:p>
            <a:pPr marL="0" lvl="0" indent="0" algn="l" rtl="0">
              <a:lnSpc>
                <a:spcPct val="100000"/>
              </a:lnSpc>
              <a:spcBef>
                <a:spcPts val="400"/>
              </a:spcBef>
              <a:spcAft>
                <a:spcPts val="0"/>
              </a:spcAft>
              <a:buSzPts val="1400"/>
              <a:buNone/>
            </a:pPr>
            <a:endParaRPr/>
          </a:p>
        </p:txBody>
      </p:sp>
      <p:sp>
        <p:nvSpPr>
          <p:cNvPr id="133" name="Google Shape;133;g33a43eb7e2f_0_23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a43eb7e2f_0_263:notes"/>
          <p:cNvSpPr txBox="1">
            <a:spLocks noGrp="1"/>
          </p:cNvSpPr>
          <p:nvPr>
            <p:ph type="body" idx="1"/>
          </p:nvPr>
        </p:nvSpPr>
        <p:spPr>
          <a:xfrm>
            <a:off x="686420" y="4342854"/>
            <a:ext cx="5485200" cy="4115100"/>
          </a:xfrm>
          <a:prstGeom prst="rect">
            <a:avLst/>
          </a:prstGeom>
          <a:noFill/>
          <a:ln>
            <a:noFill/>
          </a:ln>
        </p:spPr>
        <p:txBody>
          <a:bodyPr spcFirstLastPara="1" wrap="square" lIns="91300" tIns="45650" rIns="91300" bIns="45650" anchor="t" anchorCtr="0">
            <a:noAutofit/>
          </a:bodyPr>
          <a:lstStyle/>
          <a:p>
            <a:pPr marL="0" lvl="0" indent="0" algn="l" rtl="0">
              <a:lnSpc>
                <a:spcPct val="100000"/>
              </a:lnSpc>
              <a:spcBef>
                <a:spcPts val="400"/>
              </a:spcBef>
              <a:spcAft>
                <a:spcPts val="0"/>
              </a:spcAft>
              <a:buSzPts val="1400"/>
              <a:buNone/>
            </a:pPr>
            <a:endParaRPr/>
          </a:p>
        </p:txBody>
      </p:sp>
      <p:sp>
        <p:nvSpPr>
          <p:cNvPr id="139" name="Google Shape;139;g33a43eb7e2f_0_26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3a43eb7e2f_0_296:notes"/>
          <p:cNvSpPr txBox="1">
            <a:spLocks noGrp="1"/>
          </p:cNvSpPr>
          <p:nvPr>
            <p:ph type="body" idx="1"/>
          </p:nvPr>
        </p:nvSpPr>
        <p:spPr>
          <a:xfrm>
            <a:off x="686420" y="4342854"/>
            <a:ext cx="5485200" cy="4115100"/>
          </a:xfrm>
          <a:prstGeom prst="rect">
            <a:avLst/>
          </a:prstGeom>
          <a:noFill/>
          <a:ln>
            <a:noFill/>
          </a:ln>
        </p:spPr>
        <p:txBody>
          <a:bodyPr spcFirstLastPara="1" wrap="square" lIns="91300" tIns="45650" rIns="91300" bIns="45650" anchor="t" anchorCtr="0">
            <a:noAutofit/>
          </a:bodyPr>
          <a:lstStyle/>
          <a:p>
            <a:pPr marL="0" lvl="0" indent="12700" algn="l" rtl="0">
              <a:lnSpc>
                <a:spcPct val="115000"/>
              </a:lnSpc>
              <a:spcBef>
                <a:spcPts val="400"/>
              </a:spcBef>
              <a:spcAft>
                <a:spcPts val="0"/>
              </a:spcAft>
              <a:buClr>
                <a:schemeClr val="dk1"/>
              </a:buClr>
              <a:buSzPts val="1100"/>
              <a:buFont typeface="Arial"/>
              <a:buNone/>
            </a:pPr>
            <a:endParaRPr/>
          </a:p>
        </p:txBody>
      </p:sp>
      <p:sp>
        <p:nvSpPr>
          <p:cNvPr id="145" name="Google Shape;145;g33a43eb7e2f_0_296: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50"/>
        <p:cNvGrpSpPr/>
        <p:nvPr/>
      </p:nvGrpSpPr>
      <p:grpSpPr>
        <a:xfrm>
          <a:off x="0" y="0"/>
          <a:ext cx="0" cy="0"/>
          <a:chOff x="0" y="0"/>
          <a:chExt cx="0" cy="0"/>
        </a:xfrm>
      </p:grpSpPr>
      <p:pic>
        <p:nvPicPr>
          <p:cNvPr id="51" name="Google Shape;51;p13" descr="Shape, circle&#10;&#10;Description automatically generated"/>
          <p:cNvPicPr preferRelativeResize="0"/>
          <p:nvPr/>
        </p:nvPicPr>
        <p:blipFill rotWithShape="1">
          <a:blip r:embed="rId2">
            <a:alphaModFix/>
          </a:blip>
          <a:srcRect l="921" t="5446" b="8914"/>
          <a:stretch/>
        </p:blipFill>
        <p:spPr>
          <a:xfrm>
            <a:off x="0" y="1507"/>
            <a:ext cx="9144002" cy="4580018"/>
          </a:xfrm>
          <a:prstGeom prst="rect">
            <a:avLst/>
          </a:prstGeom>
          <a:solidFill>
            <a:srgbClr val="E0D0A6"/>
          </a:solidFill>
          <a:ln>
            <a:noFill/>
          </a:ln>
        </p:spPr>
      </p:pic>
      <p:sp>
        <p:nvSpPr>
          <p:cNvPr id="52" name="Google Shape;52;p13"/>
          <p:cNvSpPr/>
          <p:nvPr/>
        </p:nvSpPr>
        <p:spPr>
          <a:xfrm>
            <a:off x="-1" y="4457700"/>
            <a:ext cx="4572000" cy="685800"/>
          </a:xfrm>
          <a:prstGeom prst="rect">
            <a:avLst/>
          </a:prstGeom>
          <a:solidFill>
            <a:srgbClr val="7224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3" name="Google Shape;53;p13"/>
          <p:cNvSpPr txBox="1">
            <a:spLocks noGrp="1"/>
          </p:cNvSpPr>
          <p:nvPr>
            <p:ph type="title"/>
          </p:nvPr>
        </p:nvSpPr>
        <p:spPr>
          <a:xfrm>
            <a:off x="480452" y="971797"/>
            <a:ext cx="4853400" cy="829500"/>
          </a:xfrm>
          <a:prstGeom prst="rect">
            <a:avLst/>
          </a:prstGeom>
          <a:noFill/>
          <a:ln>
            <a:noFill/>
          </a:ln>
        </p:spPr>
        <p:txBody>
          <a:bodyPr spcFirstLastPara="1" wrap="square" lIns="182875" tIns="182875" rIns="182875" bIns="45700" anchor="ctr" anchorCtr="0">
            <a:noAutofit/>
          </a:bodyPr>
          <a:lstStyle>
            <a:lvl1pPr lvl="0" algn="l">
              <a:lnSpc>
                <a:spcPct val="90000"/>
              </a:lnSpc>
              <a:spcBef>
                <a:spcPts val="0"/>
              </a:spcBef>
              <a:spcAft>
                <a:spcPts val="0"/>
              </a:spcAft>
              <a:buClr>
                <a:srgbClr val="72243D"/>
              </a:buClr>
              <a:buSzPts val="5400"/>
              <a:buFont typeface="Georgia"/>
              <a:buNone/>
              <a:defRPr sz="5400" b="0" i="1">
                <a:solidFill>
                  <a:srgbClr val="72243D"/>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3"/>
          <p:cNvSpPr txBox="1">
            <a:spLocks noGrp="1"/>
          </p:cNvSpPr>
          <p:nvPr>
            <p:ph type="body" idx="1"/>
          </p:nvPr>
        </p:nvSpPr>
        <p:spPr>
          <a:xfrm>
            <a:off x="556932" y="2453117"/>
            <a:ext cx="4776900" cy="237300"/>
          </a:xfrm>
          <a:prstGeom prst="rect">
            <a:avLst/>
          </a:prstGeom>
          <a:noFill/>
          <a:ln>
            <a:noFill/>
          </a:ln>
        </p:spPr>
        <p:txBody>
          <a:bodyPr spcFirstLastPara="1" wrap="square" lIns="182875" tIns="0" rIns="182875" bIns="0" anchor="t" anchorCtr="0">
            <a:noAutofit/>
          </a:bodyPr>
          <a:lstStyle>
            <a:lvl1pPr marL="457200" lvl="0" indent="-228600" algn="l">
              <a:lnSpc>
                <a:spcPct val="90000"/>
              </a:lnSpc>
              <a:spcBef>
                <a:spcPts val="1000"/>
              </a:spcBef>
              <a:spcAft>
                <a:spcPts val="0"/>
              </a:spcAft>
              <a:buClr>
                <a:srgbClr val="E17C00"/>
              </a:buClr>
              <a:buSzPts val="1800"/>
              <a:buNone/>
              <a:defRPr sz="1800" b="1" i="0">
                <a:solidFill>
                  <a:srgbClr val="E17C00"/>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 name="Google Shape;55;p13"/>
          <p:cNvPicPr preferRelativeResize="0"/>
          <p:nvPr/>
        </p:nvPicPr>
        <p:blipFill rotWithShape="1">
          <a:blip r:embed="rId3">
            <a:alphaModFix/>
          </a:blip>
          <a:srcRect/>
          <a:stretch/>
        </p:blipFill>
        <p:spPr>
          <a:xfrm>
            <a:off x="139650" y="4493800"/>
            <a:ext cx="1666911" cy="555638"/>
          </a:xfrm>
          <a:prstGeom prst="rect">
            <a:avLst/>
          </a:prstGeom>
          <a:noFill/>
          <a:ln>
            <a:noFill/>
          </a:ln>
        </p:spPr>
      </p:pic>
      <p:grpSp>
        <p:nvGrpSpPr>
          <p:cNvPr id="56" name="Google Shape;56;p13"/>
          <p:cNvGrpSpPr/>
          <p:nvPr/>
        </p:nvGrpSpPr>
        <p:grpSpPr>
          <a:xfrm>
            <a:off x="4571999" y="4457700"/>
            <a:ext cx="4572000" cy="685800"/>
            <a:chOff x="4571999" y="5943600"/>
            <a:chExt cx="4572000" cy="914400"/>
          </a:xfrm>
        </p:grpSpPr>
        <p:sp>
          <p:nvSpPr>
            <p:cNvPr id="57" name="Google Shape;57;p13"/>
            <p:cNvSpPr/>
            <p:nvPr/>
          </p:nvSpPr>
          <p:spPr>
            <a:xfrm>
              <a:off x="4571999" y="5943600"/>
              <a:ext cx="4572000" cy="914400"/>
            </a:xfrm>
            <a:prstGeom prst="rect">
              <a:avLst/>
            </a:prstGeom>
            <a:solidFill>
              <a:srgbClr val="3C19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58" name="Google Shape;58;p13"/>
            <p:cNvPicPr preferRelativeResize="0"/>
            <p:nvPr/>
          </p:nvPicPr>
          <p:blipFill rotWithShape="1">
            <a:blip r:embed="rId4">
              <a:alphaModFix/>
            </a:blip>
            <a:srcRect/>
            <a:stretch/>
          </p:blipFill>
          <p:spPr>
            <a:xfrm>
              <a:off x="7590662" y="5945630"/>
              <a:ext cx="1521699" cy="910362"/>
            </a:xfrm>
            <a:prstGeom prst="rect">
              <a:avLst/>
            </a:prstGeom>
            <a:noFill/>
            <a:ln>
              <a:noFill/>
            </a:ln>
          </p:spPr>
        </p:pic>
      </p:grpSp>
      <p:pic>
        <p:nvPicPr>
          <p:cNvPr id="59" name="Google Shape;59;p13"/>
          <p:cNvPicPr preferRelativeResize="0"/>
          <p:nvPr/>
        </p:nvPicPr>
        <p:blipFill rotWithShape="1">
          <a:blip r:embed="rId5">
            <a:alphaModFix/>
          </a:blip>
          <a:srcRect l="12949" t="19510" r="11413" b="11765"/>
          <a:stretch/>
        </p:blipFill>
        <p:spPr>
          <a:xfrm>
            <a:off x="4050792" y="4456371"/>
            <a:ext cx="1042416" cy="6871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1"/>
          <p:cNvSpPr txBox="1">
            <a:spLocks noGrp="1"/>
          </p:cNvSpPr>
          <p:nvPr>
            <p:ph type="title"/>
          </p:nvPr>
        </p:nvSpPr>
        <p:spPr>
          <a:xfrm>
            <a:off x="480449" y="971794"/>
            <a:ext cx="6921300" cy="829500"/>
          </a:xfrm>
          <a:prstGeom prst="rect">
            <a:avLst/>
          </a:prstGeom>
          <a:noFill/>
          <a:ln>
            <a:noFill/>
          </a:ln>
        </p:spPr>
        <p:txBody>
          <a:bodyPr spcFirstLastPara="1" wrap="square" lIns="182875" tIns="182875" rIns="182875" bIns="45700" anchor="ctr" anchorCtr="0">
            <a:noAutofit/>
          </a:bodyPr>
          <a:lstStyle/>
          <a:p>
            <a:pPr marL="0" lvl="0" indent="0" algn="l" rtl="0">
              <a:lnSpc>
                <a:spcPct val="90000"/>
              </a:lnSpc>
              <a:spcBef>
                <a:spcPts val="0"/>
              </a:spcBef>
              <a:spcAft>
                <a:spcPts val="0"/>
              </a:spcAft>
              <a:buClr>
                <a:srgbClr val="72243D"/>
              </a:buClr>
              <a:buSzPts val="5400"/>
              <a:buFont typeface="Georgia"/>
              <a:buNone/>
            </a:pPr>
            <a:r>
              <a:rPr lang="en" sz="4800"/>
              <a:t>2025 Staff Ride</a:t>
            </a:r>
            <a:br>
              <a:rPr lang="en" sz="4800"/>
            </a:br>
            <a:r>
              <a:rPr lang="en" sz="4800"/>
              <a:t>Student Assignments</a:t>
            </a:r>
            <a:endParaRPr sz="4800"/>
          </a:p>
        </p:txBody>
      </p:sp>
      <p:sp>
        <p:nvSpPr>
          <p:cNvPr id="98" name="Google Shape;98;p21"/>
          <p:cNvSpPr txBox="1"/>
          <p:nvPr/>
        </p:nvSpPr>
        <p:spPr>
          <a:xfrm>
            <a:off x="1496800" y="2322281"/>
            <a:ext cx="53817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 sz="2800" b="0" i="0" u="none" strike="noStrike" cap="none">
                <a:solidFill>
                  <a:srgbClr val="72243D"/>
                </a:solidFill>
                <a:latin typeface="Calibri"/>
                <a:ea typeface="Calibri"/>
                <a:cs typeface="Calibri"/>
                <a:sym typeface="Calibri"/>
              </a:rPr>
              <a:t>3 May 2025</a:t>
            </a:r>
            <a:endParaRPr sz="2800" b="0" i="0" u="none" strike="noStrike" cap="none">
              <a:solidFill>
                <a:srgbClr val="72243D"/>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0"/>
          <p:cNvSpPr txBox="1">
            <a:spLocks noGrp="1"/>
          </p:cNvSpPr>
          <p:nvPr>
            <p:ph type="title"/>
          </p:nvPr>
        </p:nvSpPr>
        <p:spPr>
          <a:xfrm>
            <a:off x="914450" y="128075"/>
            <a:ext cx="7315200" cy="1071000"/>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chemeClr val="dk1"/>
              </a:buClr>
              <a:buSzPts val="1800"/>
              <a:buNone/>
            </a:pPr>
            <a:r>
              <a:rPr lang="en" sz="2000">
                <a:solidFill>
                  <a:srgbClr val="72243D"/>
                </a:solidFill>
              </a:rPr>
              <a:t>Cadet Vignette Assignments</a:t>
            </a:r>
            <a:endParaRPr sz="2000">
              <a:solidFill>
                <a:srgbClr val="72243D"/>
              </a:solidFill>
            </a:endParaRPr>
          </a:p>
          <a:p>
            <a:pPr marL="0" lvl="0" indent="0" algn="ctr" rtl="0">
              <a:lnSpc>
                <a:spcPct val="100000"/>
              </a:lnSpc>
              <a:spcBef>
                <a:spcPts val="0"/>
              </a:spcBef>
              <a:spcAft>
                <a:spcPts val="0"/>
              </a:spcAft>
              <a:buClr>
                <a:schemeClr val="dk1"/>
              </a:buClr>
              <a:buSzPts val="1800"/>
              <a:buNone/>
            </a:pPr>
            <a:r>
              <a:rPr lang="en" sz="2000">
                <a:solidFill>
                  <a:srgbClr val="72243D"/>
                </a:solidFill>
              </a:rPr>
              <a:t>Nez Perce Counter-attack</a:t>
            </a:r>
            <a:endParaRPr sz="2000">
              <a:solidFill>
                <a:srgbClr val="72243D"/>
              </a:solidFill>
            </a:endParaRPr>
          </a:p>
          <a:p>
            <a:pPr marL="0" lvl="0" indent="0" algn="ctr" rtl="0">
              <a:lnSpc>
                <a:spcPct val="100000"/>
              </a:lnSpc>
              <a:spcBef>
                <a:spcPts val="0"/>
              </a:spcBef>
              <a:spcAft>
                <a:spcPts val="0"/>
              </a:spcAft>
              <a:buClr>
                <a:schemeClr val="dk1"/>
              </a:buClr>
              <a:buSzPts val="1800"/>
              <a:buNone/>
            </a:pPr>
            <a:r>
              <a:rPr lang="en" sz="2000">
                <a:solidFill>
                  <a:srgbClr val="72243D"/>
                </a:solidFill>
              </a:rPr>
              <a:t>Group 4</a:t>
            </a:r>
            <a:endParaRPr sz="2000">
              <a:solidFill>
                <a:srgbClr val="72243D"/>
              </a:solidFill>
            </a:endParaRPr>
          </a:p>
        </p:txBody>
      </p:sp>
      <p:sp>
        <p:nvSpPr>
          <p:cNvPr id="154" name="Google Shape;154;p30"/>
          <p:cNvSpPr txBox="1"/>
          <p:nvPr/>
        </p:nvSpPr>
        <p:spPr>
          <a:xfrm>
            <a:off x="542850" y="1299981"/>
            <a:ext cx="8058300" cy="28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rPr>
              <a:t>20 minutes METT-TC analysis</a:t>
            </a:r>
            <a:endParaRPr sz="2400">
              <a:solidFill>
                <a:schemeClr val="dk1"/>
              </a:solidFill>
            </a:endParaRPr>
          </a:p>
          <a:p>
            <a:pPr marL="0" lvl="0" indent="0" algn="l" rtl="0">
              <a:spcBef>
                <a:spcPts val="0"/>
              </a:spcBef>
              <a:spcAft>
                <a:spcPts val="0"/>
              </a:spcAft>
              <a:buNone/>
            </a:pPr>
            <a:endParaRPr sz="2400">
              <a:solidFill>
                <a:schemeClr val="dk1"/>
              </a:solidFill>
            </a:endParaRPr>
          </a:p>
          <a:p>
            <a:pPr marL="0" lvl="0" indent="0" algn="l" rtl="0">
              <a:spcBef>
                <a:spcPts val="0"/>
              </a:spcBef>
              <a:spcAft>
                <a:spcPts val="0"/>
              </a:spcAft>
              <a:buNone/>
            </a:pPr>
            <a:r>
              <a:rPr lang="en" sz="1800">
                <a:solidFill>
                  <a:schemeClr val="dk1"/>
                </a:solidFill>
              </a:rPr>
              <a:t>What is the new mission of the Nez Perce after LTC Gibbon’s initial attack (M). Describe Nez Perce understanding of the dispersion of 7th Regiment forces (E). What were the implications of terrain now?(T). What was the current composition and disposition of Nez Perce fighters after the initial attack(T). How was time now affecting the initiative for offense/defense (T). Now that the encampment has become a battlefield, what is the Nez Perce plan for non-combatants(C)</a:t>
            </a:r>
            <a:r>
              <a:rPr lang="en" sz="2400">
                <a:solidFill>
                  <a:schemeClr val="dk1"/>
                </a:solidFill>
              </a:rPr>
              <a:t>. </a:t>
            </a:r>
            <a:endParaRPr sz="24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1"/>
          <p:cNvSpPr txBox="1">
            <a:spLocks noGrp="1"/>
          </p:cNvSpPr>
          <p:nvPr>
            <p:ph type="title"/>
          </p:nvPr>
        </p:nvSpPr>
        <p:spPr>
          <a:xfrm>
            <a:off x="914400" y="408625"/>
            <a:ext cx="7315200" cy="824400"/>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chemeClr val="dk1"/>
              </a:buClr>
              <a:buSzPts val="1800"/>
              <a:buNone/>
            </a:pPr>
            <a:r>
              <a:rPr lang="en" sz="2000">
                <a:solidFill>
                  <a:srgbClr val="72243D"/>
                </a:solidFill>
              </a:rPr>
              <a:t>Cadet Vignette Assignments</a:t>
            </a:r>
            <a:endParaRPr sz="2000">
              <a:solidFill>
                <a:srgbClr val="72243D"/>
              </a:solidFill>
            </a:endParaRPr>
          </a:p>
          <a:p>
            <a:pPr marL="0" lvl="0" indent="0" algn="ctr" rtl="0">
              <a:lnSpc>
                <a:spcPct val="100000"/>
              </a:lnSpc>
              <a:spcBef>
                <a:spcPts val="0"/>
              </a:spcBef>
              <a:spcAft>
                <a:spcPts val="0"/>
              </a:spcAft>
              <a:buClr>
                <a:schemeClr val="dk1"/>
              </a:buClr>
              <a:buSzPts val="1800"/>
              <a:buNone/>
            </a:pPr>
            <a:r>
              <a:rPr lang="en" sz="2000">
                <a:solidFill>
                  <a:srgbClr val="72243D"/>
                </a:solidFill>
              </a:rPr>
              <a:t>7th Regiment defensive posture</a:t>
            </a:r>
            <a:endParaRPr sz="2000">
              <a:solidFill>
                <a:srgbClr val="72243D"/>
              </a:solidFill>
            </a:endParaRPr>
          </a:p>
          <a:p>
            <a:pPr marL="0" lvl="0" indent="0" algn="ctr" rtl="0">
              <a:lnSpc>
                <a:spcPct val="100000"/>
              </a:lnSpc>
              <a:spcBef>
                <a:spcPts val="0"/>
              </a:spcBef>
              <a:spcAft>
                <a:spcPts val="0"/>
              </a:spcAft>
              <a:buClr>
                <a:schemeClr val="dk1"/>
              </a:buClr>
              <a:buSzPts val="1800"/>
              <a:buNone/>
            </a:pPr>
            <a:r>
              <a:rPr lang="en" sz="2000">
                <a:solidFill>
                  <a:srgbClr val="72243D"/>
                </a:solidFill>
              </a:rPr>
              <a:t>Group 5</a:t>
            </a:r>
            <a:endParaRPr sz="2000">
              <a:solidFill>
                <a:srgbClr val="72243D"/>
              </a:solidFill>
            </a:endParaRPr>
          </a:p>
        </p:txBody>
      </p:sp>
      <p:sp>
        <p:nvSpPr>
          <p:cNvPr id="160" name="Google Shape;160;p31"/>
          <p:cNvSpPr txBox="1"/>
          <p:nvPr/>
        </p:nvSpPr>
        <p:spPr>
          <a:xfrm>
            <a:off x="542850" y="1233031"/>
            <a:ext cx="8058300" cy="28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rPr>
              <a:t>20 minutes METT-TC analysis</a:t>
            </a:r>
            <a:endParaRPr sz="2400">
              <a:solidFill>
                <a:schemeClr val="dk1"/>
              </a:solidFill>
            </a:endParaRPr>
          </a:p>
          <a:p>
            <a:pPr marL="0" lvl="0" indent="0" algn="l" rtl="0">
              <a:spcBef>
                <a:spcPts val="0"/>
              </a:spcBef>
              <a:spcAft>
                <a:spcPts val="0"/>
              </a:spcAft>
              <a:buNone/>
            </a:pPr>
            <a:endParaRPr sz="2400">
              <a:solidFill>
                <a:schemeClr val="dk1"/>
              </a:solidFill>
            </a:endParaRPr>
          </a:p>
          <a:p>
            <a:pPr marL="0" lvl="0" indent="0" algn="l" rtl="0">
              <a:spcBef>
                <a:spcPts val="0"/>
              </a:spcBef>
              <a:spcAft>
                <a:spcPts val="0"/>
              </a:spcAft>
              <a:buNone/>
            </a:pPr>
            <a:r>
              <a:rPr lang="en" sz="1800">
                <a:solidFill>
                  <a:schemeClr val="dk1"/>
                </a:solidFill>
              </a:rPr>
              <a:t>What is LTC Gibbon’s intent in occupying a defensive posture (M). Describe 7th Regt’s understanding of the enemy force opposing him now (E). What were the implications of terrain now?(T). What was the current composition and disposition of 7th Regt’s fighters after the initial attack(T). How was time now affecting the initiative for offense/defense (T). Now that the hill has become a defensive area, are there any non-combatants to consider?(C)</a:t>
            </a:r>
            <a:r>
              <a:rPr lang="en" sz="2400">
                <a:solidFill>
                  <a:schemeClr val="dk1"/>
                </a:solidFill>
              </a:rPr>
              <a:t>. </a:t>
            </a:r>
            <a:endParaRPr sz="24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2"/>
          <p:cNvSpPr txBox="1">
            <a:spLocks noGrp="1"/>
          </p:cNvSpPr>
          <p:nvPr>
            <p:ph type="title"/>
          </p:nvPr>
        </p:nvSpPr>
        <p:spPr>
          <a:xfrm>
            <a:off x="914400" y="214313"/>
            <a:ext cx="7315200" cy="792000"/>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chemeClr val="dk1"/>
              </a:buClr>
              <a:buSzPts val="1800"/>
              <a:buNone/>
            </a:pPr>
            <a:r>
              <a:rPr lang="en" sz="2000">
                <a:solidFill>
                  <a:srgbClr val="72243D"/>
                </a:solidFill>
              </a:rPr>
              <a:t>Cadet Vignette Assignments</a:t>
            </a:r>
            <a:endParaRPr sz="2000">
              <a:solidFill>
                <a:srgbClr val="72243D"/>
              </a:solidFill>
            </a:endParaRPr>
          </a:p>
          <a:p>
            <a:pPr marL="0" lvl="0" indent="0" algn="ctr" rtl="0">
              <a:lnSpc>
                <a:spcPct val="100000"/>
              </a:lnSpc>
              <a:spcBef>
                <a:spcPts val="0"/>
              </a:spcBef>
              <a:spcAft>
                <a:spcPts val="0"/>
              </a:spcAft>
              <a:buClr>
                <a:schemeClr val="dk1"/>
              </a:buClr>
              <a:buSzPts val="1800"/>
              <a:buNone/>
            </a:pPr>
            <a:r>
              <a:rPr lang="en" sz="2000">
                <a:solidFill>
                  <a:srgbClr val="72243D"/>
                </a:solidFill>
              </a:rPr>
              <a:t>Lessons Learned</a:t>
            </a:r>
            <a:endParaRPr sz="2000">
              <a:solidFill>
                <a:srgbClr val="72243D"/>
              </a:solidFill>
            </a:endParaRPr>
          </a:p>
          <a:p>
            <a:pPr marL="0" lvl="0" indent="0" algn="ctr" rtl="0">
              <a:lnSpc>
                <a:spcPct val="100000"/>
              </a:lnSpc>
              <a:spcBef>
                <a:spcPts val="0"/>
              </a:spcBef>
              <a:spcAft>
                <a:spcPts val="0"/>
              </a:spcAft>
              <a:buClr>
                <a:schemeClr val="dk1"/>
              </a:buClr>
              <a:buSzPts val="1800"/>
              <a:buNone/>
            </a:pPr>
            <a:r>
              <a:rPr lang="en" sz="2000">
                <a:solidFill>
                  <a:srgbClr val="72243D"/>
                </a:solidFill>
              </a:rPr>
              <a:t>Group 6</a:t>
            </a:r>
            <a:endParaRPr sz="2000">
              <a:solidFill>
                <a:srgbClr val="72243D"/>
              </a:solidFill>
            </a:endParaRPr>
          </a:p>
        </p:txBody>
      </p:sp>
      <p:sp>
        <p:nvSpPr>
          <p:cNvPr id="166" name="Google Shape;166;p32"/>
          <p:cNvSpPr txBox="1"/>
          <p:nvPr/>
        </p:nvSpPr>
        <p:spPr>
          <a:xfrm>
            <a:off x="830575" y="1213693"/>
            <a:ext cx="7810500" cy="320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dk1"/>
                </a:solidFill>
              </a:rPr>
              <a:t>30 minutes PMESII-PT analysis</a:t>
            </a:r>
            <a:endParaRPr sz="2200">
              <a:solidFill>
                <a:schemeClr val="dk1"/>
              </a:solidFill>
            </a:endParaRPr>
          </a:p>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r>
              <a:rPr lang="en" sz="1600">
                <a:solidFill>
                  <a:schemeClr val="dk1"/>
                </a:solidFill>
              </a:rPr>
              <a:t>Describe the changes to the political landscape following the battle of the Big Hole(P). Briefly explain the key campaign notes after the Battle of the Big Hole to include surrender and extradition of the Nez Perce (M).  What was the economic impact of subduing the Nez Perce across the western Montana region (E), and the corresponding social effects on both populations in the area (S). Who controlled the narrative of the events that transpired at the Big Hole Battle, and what was the effect on perception of both sides (I). With hostilities subdued, what major infrastructure development proceeded in 1878 (I)? What were the lessons learned during the actual Battle? What intelligence was available to each side? Was their assessment of their opponents accurate? With the information they had at the time, were the decisions they made defendable?  </a:t>
            </a:r>
            <a:endParaRPr sz="16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3"/>
          <p:cNvSpPr txBox="1">
            <a:spLocks noGrp="1"/>
          </p:cNvSpPr>
          <p:nvPr>
            <p:ph type="title"/>
          </p:nvPr>
        </p:nvSpPr>
        <p:spPr>
          <a:xfrm>
            <a:off x="914440" y="1"/>
            <a:ext cx="7315200" cy="571500"/>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chemeClr val="dk1"/>
              </a:buClr>
              <a:buSzPts val="1800"/>
              <a:buNone/>
            </a:pPr>
            <a:r>
              <a:rPr lang="en" sz="2000">
                <a:solidFill>
                  <a:srgbClr val="72243D"/>
                </a:solidFill>
              </a:rPr>
              <a:t>Running Estimate</a:t>
            </a:r>
            <a:endParaRPr sz="2000">
              <a:solidFill>
                <a:srgbClr val="72243D"/>
              </a:solidFill>
            </a:endParaRPr>
          </a:p>
        </p:txBody>
      </p:sp>
      <p:cxnSp>
        <p:nvCxnSpPr>
          <p:cNvPr id="172" name="Google Shape;172;p33"/>
          <p:cNvCxnSpPr>
            <a:stCxn id="171" idx="2"/>
          </p:cNvCxnSpPr>
          <p:nvPr/>
        </p:nvCxnSpPr>
        <p:spPr>
          <a:xfrm>
            <a:off x="4572040" y="571501"/>
            <a:ext cx="36300" cy="4427700"/>
          </a:xfrm>
          <a:prstGeom prst="straightConnector1">
            <a:avLst/>
          </a:prstGeom>
          <a:noFill/>
          <a:ln w="9525" cap="flat" cmpd="sng">
            <a:solidFill>
              <a:schemeClr val="dk2"/>
            </a:solidFill>
            <a:prstDash val="solid"/>
            <a:round/>
            <a:headEnd type="none" w="med" len="med"/>
            <a:tailEnd type="none" w="med" len="med"/>
          </a:ln>
        </p:spPr>
      </p:cxnSp>
      <p:cxnSp>
        <p:nvCxnSpPr>
          <p:cNvPr id="173" name="Google Shape;173;p33"/>
          <p:cNvCxnSpPr/>
          <p:nvPr/>
        </p:nvCxnSpPr>
        <p:spPr>
          <a:xfrm>
            <a:off x="500275" y="2564288"/>
            <a:ext cx="8449200" cy="6900"/>
          </a:xfrm>
          <a:prstGeom prst="straightConnector1">
            <a:avLst/>
          </a:prstGeom>
          <a:noFill/>
          <a:ln w="9525" cap="flat" cmpd="sng">
            <a:solidFill>
              <a:schemeClr val="dk2"/>
            </a:solidFill>
            <a:prstDash val="solid"/>
            <a:round/>
            <a:headEnd type="none" w="med" len="med"/>
            <a:tailEnd type="none" w="med" len="med"/>
          </a:ln>
        </p:spPr>
      </p:cxnSp>
      <p:sp>
        <p:nvSpPr>
          <p:cNvPr id="174" name="Google Shape;174;p33"/>
          <p:cNvSpPr txBox="1"/>
          <p:nvPr/>
        </p:nvSpPr>
        <p:spPr>
          <a:xfrm>
            <a:off x="732175" y="688294"/>
            <a:ext cx="1441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solidFill>
                  <a:schemeClr val="dk1"/>
                </a:solidFill>
              </a:rPr>
              <a:t>Facts</a:t>
            </a:r>
            <a:endParaRPr sz="1800" u="sng">
              <a:solidFill>
                <a:schemeClr val="dk1"/>
              </a:solidFill>
            </a:endParaRPr>
          </a:p>
        </p:txBody>
      </p:sp>
      <p:sp>
        <p:nvSpPr>
          <p:cNvPr id="175" name="Google Shape;175;p33"/>
          <p:cNvSpPr txBox="1"/>
          <p:nvPr/>
        </p:nvSpPr>
        <p:spPr>
          <a:xfrm>
            <a:off x="4943050" y="688294"/>
            <a:ext cx="2249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solidFill>
                  <a:schemeClr val="dk1"/>
                </a:solidFill>
              </a:rPr>
              <a:t>Assumptions</a:t>
            </a:r>
            <a:endParaRPr sz="1800" u="sng">
              <a:solidFill>
                <a:schemeClr val="dk1"/>
              </a:solidFill>
            </a:endParaRPr>
          </a:p>
        </p:txBody>
      </p:sp>
      <p:sp>
        <p:nvSpPr>
          <p:cNvPr id="176" name="Google Shape;176;p33"/>
          <p:cNvSpPr txBox="1"/>
          <p:nvPr/>
        </p:nvSpPr>
        <p:spPr>
          <a:xfrm>
            <a:off x="914450" y="2755631"/>
            <a:ext cx="1838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solidFill>
                  <a:schemeClr val="dk1"/>
                </a:solidFill>
              </a:rPr>
              <a:t>Constraints</a:t>
            </a:r>
            <a:endParaRPr sz="1800" u="sng">
              <a:solidFill>
                <a:schemeClr val="dk1"/>
              </a:solidFill>
            </a:endParaRPr>
          </a:p>
        </p:txBody>
      </p:sp>
      <p:sp>
        <p:nvSpPr>
          <p:cNvPr id="177" name="Google Shape;177;p33"/>
          <p:cNvSpPr txBox="1"/>
          <p:nvPr/>
        </p:nvSpPr>
        <p:spPr>
          <a:xfrm>
            <a:off x="4943050" y="2755631"/>
            <a:ext cx="1752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solidFill>
                  <a:schemeClr val="dk1"/>
                </a:solidFill>
              </a:rPr>
              <a:t>Limitations</a:t>
            </a:r>
            <a:endParaRPr sz="1800" u="sng">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4"/>
          <p:cNvSpPr txBox="1">
            <a:spLocks noGrp="1"/>
          </p:cNvSpPr>
          <p:nvPr>
            <p:ph type="title"/>
          </p:nvPr>
        </p:nvSpPr>
        <p:spPr>
          <a:xfrm>
            <a:off x="914440" y="1"/>
            <a:ext cx="7315200" cy="571500"/>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chemeClr val="dk1"/>
              </a:buClr>
              <a:buSzPts val="1800"/>
              <a:buNone/>
            </a:pPr>
            <a:r>
              <a:rPr lang="en" sz="2000">
                <a:solidFill>
                  <a:srgbClr val="72243D"/>
                </a:solidFill>
              </a:rPr>
              <a:t>Running Estimate</a:t>
            </a:r>
            <a:endParaRPr sz="2000">
              <a:solidFill>
                <a:srgbClr val="72243D"/>
              </a:solidFill>
            </a:endParaRPr>
          </a:p>
        </p:txBody>
      </p:sp>
      <p:cxnSp>
        <p:nvCxnSpPr>
          <p:cNvPr id="183" name="Google Shape;183;p34"/>
          <p:cNvCxnSpPr>
            <a:stCxn id="182" idx="2"/>
          </p:cNvCxnSpPr>
          <p:nvPr/>
        </p:nvCxnSpPr>
        <p:spPr>
          <a:xfrm>
            <a:off x="4572040" y="571501"/>
            <a:ext cx="36300" cy="4427700"/>
          </a:xfrm>
          <a:prstGeom prst="straightConnector1">
            <a:avLst/>
          </a:prstGeom>
          <a:noFill/>
          <a:ln w="9525" cap="flat" cmpd="sng">
            <a:solidFill>
              <a:schemeClr val="dk2"/>
            </a:solidFill>
            <a:prstDash val="solid"/>
            <a:round/>
            <a:headEnd type="none" w="med" len="med"/>
            <a:tailEnd type="none" w="med" len="med"/>
          </a:ln>
        </p:spPr>
      </p:cxnSp>
      <p:cxnSp>
        <p:nvCxnSpPr>
          <p:cNvPr id="184" name="Google Shape;184;p34"/>
          <p:cNvCxnSpPr/>
          <p:nvPr/>
        </p:nvCxnSpPr>
        <p:spPr>
          <a:xfrm>
            <a:off x="500275" y="2564288"/>
            <a:ext cx="8449200" cy="6900"/>
          </a:xfrm>
          <a:prstGeom prst="straightConnector1">
            <a:avLst/>
          </a:prstGeom>
          <a:noFill/>
          <a:ln w="9525" cap="flat" cmpd="sng">
            <a:solidFill>
              <a:schemeClr val="dk2"/>
            </a:solidFill>
            <a:prstDash val="solid"/>
            <a:round/>
            <a:headEnd type="none" w="med" len="med"/>
            <a:tailEnd type="none" w="med" len="med"/>
          </a:ln>
        </p:spPr>
      </p:cxnSp>
      <p:sp>
        <p:nvSpPr>
          <p:cNvPr id="185" name="Google Shape;185;p34"/>
          <p:cNvSpPr txBox="1"/>
          <p:nvPr/>
        </p:nvSpPr>
        <p:spPr>
          <a:xfrm>
            <a:off x="503450" y="688294"/>
            <a:ext cx="2912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solidFill>
                  <a:schemeClr val="dk1"/>
                </a:solidFill>
              </a:rPr>
              <a:t>Friendly Status</a:t>
            </a:r>
            <a:endParaRPr sz="1800" u="sng">
              <a:solidFill>
                <a:schemeClr val="dk1"/>
              </a:solidFill>
            </a:endParaRPr>
          </a:p>
        </p:txBody>
      </p:sp>
      <p:sp>
        <p:nvSpPr>
          <p:cNvPr id="186" name="Google Shape;186;p34"/>
          <p:cNvSpPr txBox="1"/>
          <p:nvPr/>
        </p:nvSpPr>
        <p:spPr>
          <a:xfrm>
            <a:off x="4943050" y="688294"/>
            <a:ext cx="4006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solidFill>
                  <a:schemeClr val="dk1"/>
                </a:solidFill>
              </a:rPr>
              <a:t>Enemy Activities and Capabilities </a:t>
            </a:r>
            <a:endParaRPr sz="1800" u="sng">
              <a:solidFill>
                <a:schemeClr val="dk1"/>
              </a:solidFill>
            </a:endParaRPr>
          </a:p>
        </p:txBody>
      </p:sp>
      <p:sp>
        <p:nvSpPr>
          <p:cNvPr id="187" name="Google Shape;187;p34"/>
          <p:cNvSpPr txBox="1"/>
          <p:nvPr/>
        </p:nvSpPr>
        <p:spPr>
          <a:xfrm>
            <a:off x="503450" y="2755631"/>
            <a:ext cx="2978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solidFill>
                  <a:schemeClr val="dk1"/>
                </a:solidFill>
              </a:rPr>
              <a:t>Civil Considerations</a:t>
            </a:r>
            <a:endParaRPr sz="1800" u="sng">
              <a:solidFill>
                <a:schemeClr val="dk1"/>
              </a:solidFill>
            </a:endParaRPr>
          </a:p>
        </p:txBody>
      </p:sp>
      <p:sp>
        <p:nvSpPr>
          <p:cNvPr id="188" name="Google Shape;188;p34"/>
          <p:cNvSpPr txBox="1"/>
          <p:nvPr/>
        </p:nvSpPr>
        <p:spPr>
          <a:xfrm>
            <a:off x="4943050" y="2755631"/>
            <a:ext cx="4200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u="sng">
                <a:solidFill>
                  <a:schemeClr val="dk1"/>
                </a:solidFill>
              </a:rPr>
              <a:t>Conclusions and recommendation (Risk)</a:t>
            </a:r>
            <a:endParaRPr sz="1600" u="sng">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35"/>
          <p:cNvPicPr preferRelativeResize="0"/>
          <p:nvPr/>
        </p:nvPicPr>
        <p:blipFill>
          <a:blip r:embed="rId3">
            <a:alphaModFix/>
          </a:blip>
          <a:stretch>
            <a:fillRect/>
          </a:stretch>
        </p:blipFill>
        <p:spPr>
          <a:xfrm>
            <a:off x="1014525" y="131550"/>
            <a:ext cx="6916175" cy="47881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36"/>
          <p:cNvPicPr preferRelativeResize="0"/>
          <p:nvPr/>
        </p:nvPicPr>
        <p:blipFill>
          <a:blip r:embed="rId3">
            <a:alphaModFix/>
          </a:blip>
          <a:stretch>
            <a:fillRect/>
          </a:stretch>
        </p:blipFill>
        <p:spPr>
          <a:xfrm>
            <a:off x="703675" y="201275"/>
            <a:ext cx="7509100" cy="4866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37"/>
          <p:cNvPicPr preferRelativeResize="0"/>
          <p:nvPr/>
        </p:nvPicPr>
        <p:blipFill>
          <a:blip r:embed="rId3">
            <a:alphaModFix/>
          </a:blip>
          <a:stretch>
            <a:fillRect/>
          </a:stretch>
        </p:blipFill>
        <p:spPr>
          <a:xfrm>
            <a:off x="1692450" y="137475"/>
            <a:ext cx="5544975" cy="4868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2"/>
          <p:cNvSpPr txBox="1">
            <a:spLocks noGrp="1"/>
          </p:cNvSpPr>
          <p:nvPr>
            <p:ph type="title"/>
          </p:nvPr>
        </p:nvSpPr>
        <p:spPr>
          <a:xfrm>
            <a:off x="914390" y="58070"/>
            <a:ext cx="7315200" cy="571500"/>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chemeClr val="dk1"/>
              </a:buClr>
              <a:buSzPts val="1800"/>
              <a:buNone/>
            </a:pPr>
            <a:r>
              <a:rPr lang="en" sz="2000">
                <a:solidFill>
                  <a:srgbClr val="72243D"/>
                </a:solidFill>
              </a:rPr>
              <a:t>Battle Analysis</a:t>
            </a:r>
            <a:endParaRPr sz="2000">
              <a:solidFill>
                <a:srgbClr val="72243D"/>
              </a:solidFill>
            </a:endParaRPr>
          </a:p>
        </p:txBody>
      </p:sp>
      <p:sp>
        <p:nvSpPr>
          <p:cNvPr id="104" name="Google Shape;104;p22"/>
          <p:cNvSpPr txBox="1"/>
          <p:nvPr/>
        </p:nvSpPr>
        <p:spPr>
          <a:xfrm>
            <a:off x="457200" y="1063650"/>
            <a:ext cx="8491500" cy="30162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0000"/>
              </a:buClr>
              <a:buSzPts val="3600"/>
              <a:buFont typeface="Book Antiqua"/>
              <a:buChar char="•"/>
            </a:pPr>
            <a:r>
              <a:rPr lang="en" sz="2900" b="1" u="sng">
                <a:solidFill>
                  <a:srgbClr val="000000"/>
                </a:solidFill>
                <a:latin typeface="Book Antiqua"/>
                <a:ea typeface="Book Antiqua"/>
                <a:cs typeface="Book Antiqua"/>
                <a:sym typeface="Book Antiqua"/>
              </a:rPr>
              <a:t>Step 1</a:t>
            </a:r>
            <a:r>
              <a:rPr lang="en" sz="2900">
                <a:solidFill>
                  <a:srgbClr val="000000"/>
                </a:solidFill>
                <a:latin typeface="Book Antiqua"/>
                <a:ea typeface="Book Antiqua"/>
                <a:cs typeface="Book Antiqua"/>
                <a:sym typeface="Book Antiqua"/>
              </a:rPr>
              <a:t>: </a:t>
            </a:r>
            <a:r>
              <a:rPr lang="en" sz="2500">
                <a:solidFill>
                  <a:srgbClr val="000000"/>
                </a:solidFill>
                <a:latin typeface="Book Antiqua"/>
                <a:ea typeface="Book Antiqua"/>
                <a:cs typeface="Book Antiqua"/>
                <a:sym typeface="Book Antiqua"/>
              </a:rPr>
              <a:t>Define the Subject</a:t>
            </a:r>
            <a:r>
              <a:rPr lang="en" sz="2900">
                <a:solidFill>
                  <a:srgbClr val="000000"/>
                </a:solidFill>
                <a:latin typeface="Book Antiqua"/>
                <a:ea typeface="Book Antiqua"/>
                <a:cs typeface="Book Antiqua"/>
                <a:sym typeface="Book Antiqua"/>
              </a:rPr>
              <a:t>.</a:t>
            </a:r>
            <a:r>
              <a:rPr lang="en" sz="2500">
                <a:solidFill>
                  <a:srgbClr val="000000"/>
                </a:solidFill>
                <a:latin typeface="Book Antiqua"/>
                <a:ea typeface="Book Antiqua"/>
                <a:cs typeface="Book Antiqua"/>
                <a:sym typeface="Book Antiqua"/>
              </a:rPr>
              <a:t> (Group 1)</a:t>
            </a:r>
            <a:endParaRPr sz="2100">
              <a:solidFill>
                <a:srgbClr val="000000"/>
              </a:solidFill>
            </a:endParaRPr>
          </a:p>
          <a:p>
            <a:pPr marL="342900" lvl="0" indent="-342900" algn="l" rtl="0">
              <a:spcBef>
                <a:spcPts val="720"/>
              </a:spcBef>
              <a:spcAft>
                <a:spcPts val="0"/>
              </a:spcAft>
              <a:buClr>
                <a:srgbClr val="000000"/>
              </a:buClr>
              <a:buSzPts val="3600"/>
              <a:buFont typeface="Book Antiqua"/>
              <a:buChar char="•"/>
            </a:pPr>
            <a:r>
              <a:rPr lang="en" sz="2900" b="1" u="sng">
                <a:solidFill>
                  <a:srgbClr val="000000"/>
                </a:solidFill>
                <a:latin typeface="Book Antiqua"/>
                <a:ea typeface="Book Antiqua"/>
                <a:cs typeface="Book Antiqua"/>
                <a:sym typeface="Book Antiqua"/>
              </a:rPr>
              <a:t>Step 2</a:t>
            </a:r>
            <a:r>
              <a:rPr lang="en" sz="2900">
                <a:solidFill>
                  <a:srgbClr val="000000"/>
                </a:solidFill>
                <a:latin typeface="Book Antiqua"/>
                <a:ea typeface="Book Antiqua"/>
                <a:cs typeface="Book Antiqua"/>
                <a:sym typeface="Book Antiqua"/>
              </a:rPr>
              <a:t>: </a:t>
            </a:r>
            <a:r>
              <a:rPr lang="en" sz="2500">
                <a:latin typeface="Book Antiqua"/>
                <a:ea typeface="Book Antiqua"/>
                <a:cs typeface="Book Antiqua"/>
                <a:sym typeface="Book Antiqua"/>
              </a:rPr>
              <a:t>Set the Stage</a:t>
            </a:r>
            <a:r>
              <a:rPr lang="en" sz="2500">
                <a:solidFill>
                  <a:srgbClr val="000000"/>
                </a:solidFill>
                <a:latin typeface="Book Antiqua"/>
                <a:ea typeface="Book Antiqua"/>
                <a:cs typeface="Book Antiqua"/>
                <a:sym typeface="Book Antiqua"/>
              </a:rPr>
              <a:t>. (Groups </a:t>
            </a:r>
            <a:r>
              <a:rPr lang="en" sz="2500">
                <a:latin typeface="Book Antiqua"/>
                <a:ea typeface="Book Antiqua"/>
                <a:cs typeface="Book Antiqua"/>
                <a:sym typeface="Book Antiqua"/>
              </a:rPr>
              <a:t>1,2,3)</a:t>
            </a:r>
            <a:endParaRPr sz="2500">
              <a:solidFill>
                <a:srgbClr val="000000"/>
              </a:solidFill>
            </a:endParaRPr>
          </a:p>
          <a:p>
            <a:pPr marL="342900" lvl="0" indent="-342900" algn="l" rtl="0">
              <a:spcBef>
                <a:spcPts val="720"/>
              </a:spcBef>
              <a:spcAft>
                <a:spcPts val="0"/>
              </a:spcAft>
              <a:buClr>
                <a:srgbClr val="000000"/>
              </a:buClr>
              <a:buSzPts val="3600"/>
              <a:buFont typeface="Book Antiqua"/>
              <a:buChar char="•"/>
            </a:pPr>
            <a:r>
              <a:rPr lang="en" sz="2900" b="1" u="sng">
                <a:solidFill>
                  <a:srgbClr val="000000"/>
                </a:solidFill>
                <a:latin typeface="Book Antiqua"/>
                <a:ea typeface="Book Antiqua"/>
                <a:cs typeface="Book Antiqua"/>
                <a:sym typeface="Book Antiqua"/>
              </a:rPr>
              <a:t>Step 3</a:t>
            </a:r>
            <a:r>
              <a:rPr lang="en" sz="2900">
                <a:solidFill>
                  <a:srgbClr val="000000"/>
                </a:solidFill>
                <a:latin typeface="Book Antiqua"/>
                <a:ea typeface="Book Antiqua"/>
                <a:cs typeface="Book Antiqua"/>
                <a:sym typeface="Book Antiqua"/>
              </a:rPr>
              <a:t>: </a:t>
            </a:r>
            <a:r>
              <a:rPr lang="en" sz="2500">
                <a:solidFill>
                  <a:srgbClr val="000000"/>
                </a:solidFill>
                <a:latin typeface="Book Antiqua"/>
                <a:ea typeface="Book Antiqua"/>
                <a:cs typeface="Book Antiqua"/>
                <a:sym typeface="Book Antiqua"/>
              </a:rPr>
              <a:t>Describe the Action. (Group</a:t>
            </a:r>
            <a:r>
              <a:rPr lang="en" sz="2500">
                <a:latin typeface="Book Antiqua"/>
                <a:ea typeface="Book Antiqua"/>
                <a:cs typeface="Book Antiqua"/>
                <a:sym typeface="Book Antiqua"/>
              </a:rPr>
              <a:t> 2,3,4,5)</a:t>
            </a:r>
            <a:endParaRPr sz="2500">
              <a:solidFill>
                <a:srgbClr val="000000"/>
              </a:solidFill>
            </a:endParaRPr>
          </a:p>
          <a:p>
            <a:pPr marL="342900" lvl="0" indent="-342900" algn="l" rtl="0">
              <a:spcBef>
                <a:spcPts val="720"/>
              </a:spcBef>
              <a:spcAft>
                <a:spcPts val="0"/>
              </a:spcAft>
              <a:buClr>
                <a:srgbClr val="000000"/>
              </a:buClr>
              <a:buSzPts val="3600"/>
              <a:buFont typeface="Book Antiqua"/>
              <a:buChar char="•"/>
            </a:pPr>
            <a:r>
              <a:rPr lang="en" sz="2900" b="1" u="sng">
                <a:solidFill>
                  <a:srgbClr val="000000"/>
                </a:solidFill>
                <a:latin typeface="Book Antiqua"/>
                <a:ea typeface="Book Antiqua"/>
                <a:cs typeface="Book Antiqua"/>
                <a:sym typeface="Book Antiqua"/>
              </a:rPr>
              <a:t>Step 4</a:t>
            </a:r>
            <a:r>
              <a:rPr lang="en" sz="2900">
                <a:solidFill>
                  <a:srgbClr val="000000"/>
                </a:solidFill>
                <a:latin typeface="Book Antiqua"/>
                <a:ea typeface="Book Antiqua"/>
                <a:cs typeface="Book Antiqua"/>
                <a:sym typeface="Book Antiqua"/>
              </a:rPr>
              <a:t>: </a:t>
            </a:r>
            <a:r>
              <a:rPr lang="en" sz="2500">
                <a:solidFill>
                  <a:srgbClr val="000000"/>
                </a:solidFill>
                <a:latin typeface="Book Antiqua"/>
                <a:ea typeface="Book Antiqua"/>
                <a:cs typeface="Book Antiqua"/>
                <a:sym typeface="Book Antiqua"/>
              </a:rPr>
              <a:t>Assess the Significance. (Group 6)</a:t>
            </a:r>
            <a:endParaRPr sz="2500">
              <a:solidFill>
                <a:srgbClr val="000000"/>
              </a:solidFill>
            </a:endParaRPr>
          </a:p>
        </p:txBody>
      </p:sp>
      <p:sp>
        <p:nvSpPr>
          <p:cNvPr id="105" name="Google Shape;105;p22"/>
          <p:cNvSpPr txBox="1"/>
          <p:nvPr/>
        </p:nvSpPr>
        <p:spPr>
          <a:xfrm>
            <a:off x="1693050" y="871550"/>
            <a:ext cx="6019800" cy="43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200" b="0" i="0" u="none" strike="noStrike" cap="none">
              <a:solidFill>
                <a:srgbClr val="000000"/>
              </a:solidFill>
              <a:latin typeface="Book Antiqua"/>
              <a:ea typeface="Book Antiqua"/>
              <a:cs typeface="Book Antiqua"/>
              <a:sym typeface="Book Antiqu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3"/>
          <p:cNvSpPr txBox="1">
            <a:spLocks noGrp="1"/>
          </p:cNvSpPr>
          <p:nvPr>
            <p:ph type="title"/>
          </p:nvPr>
        </p:nvSpPr>
        <p:spPr>
          <a:xfrm>
            <a:off x="914440" y="1"/>
            <a:ext cx="7315200" cy="571500"/>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chemeClr val="dk1"/>
              </a:buClr>
              <a:buSzPts val="1800"/>
              <a:buNone/>
            </a:pPr>
            <a:r>
              <a:rPr lang="en" sz="2000">
                <a:solidFill>
                  <a:srgbClr val="72243D"/>
                </a:solidFill>
              </a:rPr>
              <a:t>Battle Analysis Assignment </a:t>
            </a:r>
            <a:endParaRPr sz="2000">
              <a:solidFill>
                <a:srgbClr val="72243D"/>
              </a:solidFill>
            </a:endParaRPr>
          </a:p>
        </p:txBody>
      </p:sp>
      <p:sp>
        <p:nvSpPr>
          <p:cNvPr id="111" name="Google Shape;111;p23"/>
          <p:cNvSpPr txBox="1"/>
          <p:nvPr/>
        </p:nvSpPr>
        <p:spPr>
          <a:xfrm>
            <a:off x="272825" y="535369"/>
            <a:ext cx="8801400" cy="4340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a:solidFill>
                  <a:schemeClr val="dk1"/>
                </a:solidFill>
              </a:rPr>
              <a:t>Student Instructions:</a:t>
            </a:r>
            <a:endParaRPr sz="1800" b="1">
              <a:solidFill>
                <a:schemeClr val="dk1"/>
              </a:solidFill>
            </a:endParaRPr>
          </a:p>
          <a:p>
            <a:pPr marL="0" marR="0" lvl="0" indent="0" algn="l" rtl="0">
              <a:lnSpc>
                <a:spcPct val="100000"/>
              </a:lnSpc>
              <a:spcBef>
                <a:spcPts val="0"/>
              </a:spcBef>
              <a:spcAft>
                <a:spcPts val="0"/>
              </a:spcAft>
              <a:buClr>
                <a:srgbClr val="000000"/>
              </a:buClr>
              <a:buSzPts val="1800"/>
              <a:buFont typeface="Arial"/>
              <a:buNone/>
            </a:pPr>
            <a:endParaRPr sz="1800" b="1">
              <a:solidFill>
                <a:schemeClr val="dk1"/>
              </a:solidFill>
            </a:endParaRPr>
          </a:p>
          <a:p>
            <a:pPr marL="0" marR="0" lvl="0" indent="0" algn="l" rtl="0">
              <a:lnSpc>
                <a:spcPct val="100000"/>
              </a:lnSpc>
              <a:spcBef>
                <a:spcPts val="0"/>
              </a:spcBef>
              <a:spcAft>
                <a:spcPts val="0"/>
              </a:spcAft>
              <a:buClr>
                <a:srgbClr val="000000"/>
              </a:buClr>
              <a:buSzPts val="1800"/>
              <a:buFont typeface="Arial"/>
              <a:buNone/>
            </a:pPr>
            <a:r>
              <a:rPr lang="en" sz="1800">
                <a:solidFill>
                  <a:schemeClr val="dk1"/>
                </a:solidFill>
              </a:rPr>
              <a:t>Each group will brief a portion of the battle to facilitate understanding of the conflict in 1877 between the Non-Treaty Nez Perce and COL Gibbon’s 7th Infantry Regiment. 3 visual aides will be provided to you to assist the briefing, defined at the end of the slide deck. </a:t>
            </a:r>
            <a:endParaRPr sz="1800">
              <a:solidFill>
                <a:schemeClr val="dk1"/>
              </a:solidFill>
            </a:endParaRPr>
          </a:p>
          <a:p>
            <a:pPr marL="0" marR="0" lvl="0" indent="0" algn="l" rtl="0">
              <a:lnSpc>
                <a:spcPct val="100000"/>
              </a:lnSpc>
              <a:spcBef>
                <a:spcPts val="0"/>
              </a:spcBef>
              <a:spcAft>
                <a:spcPts val="0"/>
              </a:spcAft>
              <a:buClr>
                <a:srgbClr val="000000"/>
              </a:buClr>
              <a:buSzPts val="1800"/>
              <a:buFont typeface="Arial"/>
              <a:buNone/>
            </a:pPr>
            <a:endParaRPr sz="1800" b="1">
              <a:solidFill>
                <a:schemeClr val="dk1"/>
              </a:solidFill>
            </a:endParaRPr>
          </a:p>
          <a:p>
            <a:pPr marL="457200" marR="0" lvl="0" indent="-342900" algn="l" rtl="0">
              <a:lnSpc>
                <a:spcPct val="100000"/>
              </a:lnSpc>
              <a:spcBef>
                <a:spcPts val="0"/>
              </a:spcBef>
              <a:spcAft>
                <a:spcPts val="0"/>
              </a:spcAft>
              <a:buClr>
                <a:schemeClr val="dk1"/>
              </a:buClr>
              <a:buSzPts val="1800"/>
              <a:buAutoNum type="arabicPeriod"/>
            </a:pPr>
            <a:r>
              <a:rPr lang="en" sz="1800">
                <a:solidFill>
                  <a:schemeClr val="dk1"/>
                </a:solidFill>
              </a:rPr>
              <a:t>Determine what group you are assigned to. </a:t>
            </a:r>
            <a:endParaRPr sz="1800">
              <a:solidFill>
                <a:schemeClr val="dk1"/>
              </a:solidFill>
            </a:endParaRPr>
          </a:p>
          <a:p>
            <a:pPr marL="457200" marR="0" lvl="0" indent="-342900" algn="l" rtl="0">
              <a:lnSpc>
                <a:spcPct val="100000"/>
              </a:lnSpc>
              <a:spcBef>
                <a:spcPts val="0"/>
              </a:spcBef>
              <a:spcAft>
                <a:spcPts val="0"/>
              </a:spcAft>
              <a:buClr>
                <a:schemeClr val="dk1"/>
              </a:buClr>
              <a:buSzPts val="1800"/>
              <a:buAutoNum type="arabicPeriod"/>
            </a:pPr>
            <a:r>
              <a:rPr lang="en" sz="1800">
                <a:solidFill>
                  <a:schemeClr val="dk1"/>
                </a:solidFill>
              </a:rPr>
              <a:t>With your group, review the question that corresponds to your group number. </a:t>
            </a:r>
            <a:endParaRPr sz="1800">
              <a:solidFill>
                <a:schemeClr val="dk1"/>
              </a:solidFill>
            </a:endParaRPr>
          </a:p>
          <a:p>
            <a:pPr marL="457200" marR="0" lvl="0" indent="-342900" algn="l" rtl="0">
              <a:lnSpc>
                <a:spcPct val="100000"/>
              </a:lnSpc>
              <a:spcBef>
                <a:spcPts val="0"/>
              </a:spcBef>
              <a:spcAft>
                <a:spcPts val="0"/>
              </a:spcAft>
              <a:buClr>
                <a:schemeClr val="dk1"/>
              </a:buClr>
              <a:buSzPts val="1800"/>
              <a:buAutoNum type="arabicPeriod"/>
            </a:pPr>
            <a:r>
              <a:rPr lang="en" sz="1800">
                <a:solidFill>
                  <a:schemeClr val="dk1"/>
                </a:solidFill>
              </a:rPr>
              <a:t>Utilize the references in slide 5 to pinpoint answers in the Student Book of Readings. </a:t>
            </a:r>
            <a:endParaRPr sz="1800">
              <a:solidFill>
                <a:schemeClr val="dk1"/>
              </a:solidFill>
            </a:endParaRPr>
          </a:p>
          <a:p>
            <a:pPr marL="457200" marR="0" lvl="0" indent="-342900" algn="l" rtl="0">
              <a:lnSpc>
                <a:spcPct val="100000"/>
              </a:lnSpc>
              <a:spcBef>
                <a:spcPts val="0"/>
              </a:spcBef>
              <a:spcAft>
                <a:spcPts val="0"/>
              </a:spcAft>
              <a:buClr>
                <a:schemeClr val="dk1"/>
              </a:buClr>
              <a:buSzPts val="1800"/>
              <a:buAutoNum type="arabicPeriod"/>
            </a:pPr>
            <a:r>
              <a:rPr lang="en" sz="1800">
                <a:solidFill>
                  <a:schemeClr val="dk1"/>
                </a:solidFill>
              </a:rPr>
              <a:t>Once you have finished the assigned readings, you will be able to brief your portion of the battle. Use the Running Estimate slides at the end of the slide deck to build your brief. This is not an Essay, it is a briefing. </a:t>
            </a:r>
            <a:endParaRPr sz="1800">
              <a:solidFill>
                <a:schemeClr val="dk1"/>
              </a:solidFill>
            </a:endParaRPr>
          </a:p>
          <a:p>
            <a:pPr marL="457200" marR="0" lvl="0" indent="-342900" algn="l" rtl="0">
              <a:lnSpc>
                <a:spcPct val="100000"/>
              </a:lnSpc>
              <a:spcBef>
                <a:spcPts val="0"/>
              </a:spcBef>
              <a:spcAft>
                <a:spcPts val="0"/>
              </a:spcAft>
              <a:buClr>
                <a:schemeClr val="dk1"/>
              </a:buClr>
              <a:buSzPts val="1800"/>
              <a:buAutoNum type="arabicPeriod"/>
            </a:pPr>
            <a:r>
              <a:rPr lang="en" sz="1800">
                <a:solidFill>
                  <a:schemeClr val="dk1"/>
                </a:solidFill>
              </a:rPr>
              <a:t>Be prepared to brief your portion for rehearsal 2 MAY 2025. </a:t>
            </a:r>
            <a:endParaRPr sz="18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4"/>
          <p:cNvSpPr txBox="1">
            <a:spLocks noGrp="1"/>
          </p:cNvSpPr>
          <p:nvPr>
            <p:ph type="title"/>
          </p:nvPr>
        </p:nvSpPr>
        <p:spPr>
          <a:xfrm>
            <a:off x="914440" y="1"/>
            <a:ext cx="7315200" cy="571500"/>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chemeClr val="dk1"/>
              </a:buClr>
              <a:buSzPts val="1800"/>
              <a:buNone/>
            </a:pPr>
            <a:r>
              <a:rPr lang="en" sz="2000">
                <a:solidFill>
                  <a:srgbClr val="72243D"/>
                </a:solidFill>
              </a:rPr>
              <a:t>Resources</a:t>
            </a:r>
            <a:endParaRPr sz="2000">
              <a:solidFill>
                <a:srgbClr val="72243D"/>
              </a:solidFill>
            </a:endParaRPr>
          </a:p>
        </p:txBody>
      </p:sp>
      <p:sp>
        <p:nvSpPr>
          <p:cNvPr id="117" name="Google Shape;117;p24"/>
          <p:cNvSpPr txBox="1"/>
          <p:nvPr/>
        </p:nvSpPr>
        <p:spPr>
          <a:xfrm>
            <a:off x="877350" y="725300"/>
            <a:ext cx="7215300" cy="42483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chemeClr val="dk1"/>
              </a:buClr>
              <a:buSzPts val="2400"/>
              <a:buAutoNum type="arabicPeriod"/>
            </a:pPr>
            <a:r>
              <a:rPr lang="en" sz="2400">
                <a:solidFill>
                  <a:schemeClr val="dk1"/>
                </a:solidFill>
              </a:rPr>
              <a:t>Student Book of Readings (SBR)- Big Hole Battlefield </a:t>
            </a:r>
            <a:endParaRPr sz="2400">
              <a:solidFill>
                <a:schemeClr val="dk1"/>
              </a:solidFill>
            </a:endParaRPr>
          </a:p>
          <a:p>
            <a:pPr marL="457200" lvl="0" indent="-381000" algn="l" rtl="0">
              <a:spcBef>
                <a:spcPts val="0"/>
              </a:spcBef>
              <a:spcAft>
                <a:spcPts val="0"/>
              </a:spcAft>
              <a:buClr>
                <a:schemeClr val="dk1"/>
              </a:buClr>
              <a:buSzPts val="2400"/>
              <a:buAutoNum type="arabicPeriod"/>
            </a:pPr>
            <a:r>
              <a:rPr lang="en" sz="2400">
                <a:solidFill>
                  <a:schemeClr val="dk1"/>
                </a:solidFill>
              </a:rPr>
              <a:t>Visual Aides (35” x 51” approximate size).  </a:t>
            </a:r>
            <a:endParaRPr sz="2400">
              <a:solidFill>
                <a:schemeClr val="dk1"/>
              </a:solidFill>
            </a:endParaRPr>
          </a:p>
          <a:p>
            <a:pPr marL="914400" lvl="1" indent="-381000" algn="l" rtl="0">
              <a:spcBef>
                <a:spcPts val="0"/>
              </a:spcBef>
              <a:spcAft>
                <a:spcPts val="0"/>
              </a:spcAft>
              <a:buClr>
                <a:schemeClr val="dk1"/>
              </a:buClr>
              <a:buSzPts val="2400"/>
              <a:buAutoNum type="alphaLcPeriod"/>
            </a:pPr>
            <a:r>
              <a:rPr lang="en" sz="2400">
                <a:solidFill>
                  <a:schemeClr val="dk1"/>
                </a:solidFill>
              </a:rPr>
              <a:t>Park Service map of battle sequence </a:t>
            </a:r>
            <a:endParaRPr sz="2400">
              <a:solidFill>
                <a:schemeClr val="dk1"/>
              </a:solidFill>
            </a:endParaRPr>
          </a:p>
          <a:p>
            <a:pPr marL="914400" lvl="1" indent="-381000" algn="l" rtl="0">
              <a:spcBef>
                <a:spcPts val="0"/>
              </a:spcBef>
              <a:spcAft>
                <a:spcPts val="0"/>
              </a:spcAft>
              <a:buClr>
                <a:schemeClr val="dk1"/>
              </a:buClr>
              <a:buSzPts val="2400"/>
              <a:buAutoNum type="alphaLcPeriod"/>
            </a:pPr>
            <a:r>
              <a:rPr lang="en" sz="2400">
                <a:solidFill>
                  <a:schemeClr val="dk1"/>
                </a:solidFill>
              </a:rPr>
              <a:t>Landscape view of modern battlefield</a:t>
            </a:r>
            <a:endParaRPr sz="2400">
              <a:solidFill>
                <a:schemeClr val="dk1"/>
              </a:solidFill>
            </a:endParaRPr>
          </a:p>
          <a:p>
            <a:pPr marL="914400" lvl="1" indent="-381000" algn="l" rtl="0">
              <a:spcBef>
                <a:spcPts val="0"/>
              </a:spcBef>
              <a:spcAft>
                <a:spcPts val="0"/>
              </a:spcAft>
              <a:buClr>
                <a:schemeClr val="dk1"/>
              </a:buClr>
              <a:buSzPts val="2400"/>
              <a:buAutoNum type="alphaLcPeriod"/>
            </a:pPr>
            <a:r>
              <a:rPr lang="en" sz="2400">
                <a:solidFill>
                  <a:schemeClr val="dk1"/>
                </a:solidFill>
              </a:rPr>
              <a:t>Regional Map from Eastern Oregon to Eastern Montana (Available 1 APR)</a:t>
            </a:r>
            <a:endParaRPr sz="2400">
              <a:solidFill>
                <a:schemeClr val="dk1"/>
              </a:solidFill>
            </a:endParaRPr>
          </a:p>
          <a:p>
            <a:pPr marL="914400" lvl="1" indent="-381000" algn="l" rtl="0">
              <a:spcBef>
                <a:spcPts val="0"/>
              </a:spcBef>
              <a:spcAft>
                <a:spcPts val="0"/>
              </a:spcAft>
              <a:buClr>
                <a:schemeClr val="dk1"/>
              </a:buClr>
              <a:buSzPts val="2400"/>
              <a:buAutoNum type="alphaLcPeriod"/>
            </a:pPr>
            <a:r>
              <a:rPr lang="en" sz="2400">
                <a:solidFill>
                  <a:schemeClr val="dk1"/>
                </a:solidFill>
              </a:rPr>
              <a:t>Nez Perce Reservation boundary map 1855 vs 1863</a:t>
            </a:r>
            <a:endParaRPr sz="2400">
              <a:solidFill>
                <a:schemeClr val="dk1"/>
              </a:solidFill>
            </a:endParaRPr>
          </a:p>
          <a:p>
            <a:pPr marL="914400" lvl="1" indent="-381000" algn="l" rtl="0">
              <a:spcBef>
                <a:spcPts val="0"/>
              </a:spcBef>
              <a:spcAft>
                <a:spcPts val="0"/>
              </a:spcAft>
              <a:buClr>
                <a:schemeClr val="dk1"/>
              </a:buClr>
              <a:buSzPts val="2400"/>
              <a:buAutoNum type="alphaLcPeriod"/>
            </a:pPr>
            <a:r>
              <a:rPr lang="en" sz="2400">
                <a:solidFill>
                  <a:schemeClr val="dk1"/>
                </a:solidFill>
              </a:rPr>
              <a:t>Skirmish Line drawings from Scott- “A sharp little affair” (SBR)</a:t>
            </a:r>
            <a:endParaRPr sz="24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5"/>
          <p:cNvSpPr txBox="1">
            <a:spLocks noGrp="1"/>
          </p:cNvSpPr>
          <p:nvPr>
            <p:ph type="title"/>
          </p:nvPr>
        </p:nvSpPr>
        <p:spPr>
          <a:xfrm>
            <a:off x="914390" y="58070"/>
            <a:ext cx="7315200" cy="571500"/>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chemeClr val="dk1"/>
              </a:buClr>
              <a:buSzPts val="1800"/>
              <a:buNone/>
            </a:pPr>
            <a:r>
              <a:rPr lang="en" sz="2000">
                <a:solidFill>
                  <a:srgbClr val="72243D"/>
                </a:solidFill>
              </a:rPr>
              <a:t>Group Assignments (24 Pax?)</a:t>
            </a:r>
            <a:endParaRPr sz="2000">
              <a:solidFill>
                <a:srgbClr val="72243D"/>
              </a:solidFill>
            </a:endParaRPr>
          </a:p>
        </p:txBody>
      </p:sp>
      <p:graphicFrame>
        <p:nvGraphicFramePr>
          <p:cNvPr id="123" name="Google Shape;123;p25"/>
          <p:cNvGraphicFramePr/>
          <p:nvPr/>
        </p:nvGraphicFramePr>
        <p:xfrm>
          <a:off x="128250" y="883566"/>
          <a:ext cx="3000000" cy="3000000"/>
        </p:xfrm>
        <a:graphic>
          <a:graphicData uri="http://schemas.openxmlformats.org/drawingml/2006/table">
            <a:tbl>
              <a:tblPr>
                <a:noFill/>
                <a:tableStyleId>{8C7BC8F0-6F44-4DD7-8669-48839C2660BE}</a:tableStyleId>
              </a:tblPr>
              <a:tblGrid>
                <a:gridCol w="1196075">
                  <a:extLst>
                    <a:ext uri="{9D8B030D-6E8A-4147-A177-3AD203B41FA5}">
                      <a16:colId xmlns:a16="http://schemas.microsoft.com/office/drawing/2014/main" val="20000"/>
                    </a:ext>
                  </a:extLst>
                </a:gridCol>
                <a:gridCol w="662875">
                  <a:extLst>
                    <a:ext uri="{9D8B030D-6E8A-4147-A177-3AD203B41FA5}">
                      <a16:colId xmlns:a16="http://schemas.microsoft.com/office/drawing/2014/main" val="20001"/>
                    </a:ext>
                  </a:extLst>
                </a:gridCol>
                <a:gridCol w="4212675">
                  <a:extLst>
                    <a:ext uri="{9D8B030D-6E8A-4147-A177-3AD203B41FA5}">
                      <a16:colId xmlns:a16="http://schemas.microsoft.com/office/drawing/2014/main" val="20002"/>
                    </a:ext>
                  </a:extLst>
                </a:gridCol>
                <a:gridCol w="1788850">
                  <a:extLst>
                    <a:ext uri="{9D8B030D-6E8A-4147-A177-3AD203B41FA5}">
                      <a16:colId xmlns:a16="http://schemas.microsoft.com/office/drawing/2014/main" val="20003"/>
                    </a:ext>
                  </a:extLst>
                </a:gridCol>
              </a:tblGrid>
              <a:tr h="280875">
                <a:tc>
                  <a:txBody>
                    <a:bodyPr/>
                    <a:lstStyle/>
                    <a:p>
                      <a:pPr marL="0" lvl="0" indent="0" algn="l" rtl="0">
                        <a:spcBef>
                          <a:spcPts val="0"/>
                        </a:spcBef>
                        <a:spcAft>
                          <a:spcPts val="0"/>
                        </a:spcAft>
                        <a:buNone/>
                      </a:pPr>
                      <a:r>
                        <a:rPr lang="en" sz="1100"/>
                        <a:t>Topic</a:t>
                      </a:r>
                      <a:endParaRPr sz="1100"/>
                    </a:p>
                  </a:txBody>
                  <a:tcPr marL="91425" marR="91425" marT="68575" marB="68575">
                    <a:solidFill>
                      <a:srgbClr val="E0D0A6"/>
                    </a:solidFill>
                  </a:tcPr>
                </a:tc>
                <a:tc>
                  <a:txBody>
                    <a:bodyPr/>
                    <a:lstStyle/>
                    <a:p>
                      <a:pPr marL="0" lvl="0" indent="0" algn="l" rtl="0">
                        <a:spcBef>
                          <a:spcPts val="0"/>
                        </a:spcBef>
                        <a:spcAft>
                          <a:spcPts val="0"/>
                        </a:spcAft>
                        <a:buNone/>
                      </a:pPr>
                      <a:r>
                        <a:rPr lang="en" sz="1100"/>
                        <a:t>Group </a:t>
                      </a:r>
                      <a:endParaRPr sz="1100"/>
                    </a:p>
                  </a:txBody>
                  <a:tcPr marL="91425" marR="91425" marT="68575" marB="68575">
                    <a:solidFill>
                      <a:srgbClr val="E0D0A6"/>
                    </a:solidFill>
                  </a:tcPr>
                </a:tc>
                <a:tc>
                  <a:txBody>
                    <a:bodyPr/>
                    <a:lstStyle/>
                    <a:p>
                      <a:pPr marL="0" lvl="0" indent="0" algn="l" rtl="0">
                        <a:spcBef>
                          <a:spcPts val="0"/>
                        </a:spcBef>
                        <a:spcAft>
                          <a:spcPts val="0"/>
                        </a:spcAft>
                        <a:buNone/>
                      </a:pPr>
                      <a:r>
                        <a:rPr lang="en" sz="1100"/>
                        <a:t>Names</a:t>
                      </a:r>
                      <a:endParaRPr sz="1100"/>
                    </a:p>
                  </a:txBody>
                  <a:tcPr marL="91425" marR="91425" marT="68575" marB="68575">
                    <a:solidFill>
                      <a:srgbClr val="E0D0A6"/>
                    </a:solidFill>
                  </a:tcPr>
                </a:tc>
                <a:tc>
                  <a:txBody>
                    <a:bodyPr/>
                    <a:lstStyle/>
                    <a:p>
                      <a:pPr marL="0" lvl="0" indent="0" algn="l" rtl="0">
                        <a:spcBef>
                          <a:spcPts val="0"/>
                        </a:spcBef>
                        <a:spcAft>
                          <a:spcPts val="0"/>
                        </a:spcAft>
                        <a:buNone/>
                      </a:pPr>
                      <a:r>
                        <a:rPr lang="en" sz="1100"/>
                        <a:t>Briefing Time</a:t>
                      </a:r>
                      <a:endParaRPr sz="1100"/>
                    </a:p>
                  </a:txBody>
                  <a:tcPr marL="91425" marR="91425" marT="68575" marB="68575">
                    <a:solidFill>
                      <a:srgbClr val="E0D0A6"/>
                    </a:solidFill>
                  </a:tcPr>
                </a:tc>
                <a:extLst>
                  <a:ext uri="{0D108BD9-81ED-4DB2-BD59-A6C34878D82A}">
                    <a16:rowId xmlns:a16="http://schemas.microsoft.com/office/drawing/2014/main" val="10000"/>
                  </a:ext>
                </a:extLst>
              </a:tr>
              <a:tr h="589875">
                <a:tc>
                  <a:txBody>
                    <a:bodyPr/>
                    <a:lstStyle/>
                    <a:p>
                      <a:pPr marL="0" lvl="0" indent="0" algn="l" rtl="0">
                        <a:spcBef>
                          <a:spcPts val="0"/>
                        </a:spcBef>
                        <a:spcAft>
                          <a:spcPts val="0"/>
                        </a:spcAft>
                        <a:buNone/>
                      </a:pPr>
                      <a:r>
                        <a:rPr lang="en" sz="1100"/>
                        <a:t>Operational and Strategic Overview  </a:t>
                      </a:r>
                      <a:endParaRPr sz="1100"/>
                    </a:p>
                  </a:txBody>
                  <a:tcPr marL="91425" marR="91425" marT="68575" marB="68575"/>
                </a:tc>
                <a:tc>
                  <a:txBody>
                    <a:bodyPr/>
                    <a:lstStyle/>
                    <a:p>
                      <a:pPr marL="0" lvl="0" indent="0" algn="l" rtl="0">
                        <a:spcBef>
                          <a:spcPts val="0"/>
                        </a:spcBef>
                        <a:spcAft>
                          <a:spcPts val="0"/>
                        </a:spcAft>
                        <a:buNone/>
                      </a:pPr>
                      <a:r>
                        <a:rPr lang="en" sz="1100"/>
                        <a:t>1</a:t>
                      </a:r>
                      <a:endParaRPr sz="1100"/>
                    </a:p>
                    <a:p>
                      <a:pPr marL="0" lvl="0" indent="0" algn="l" rtl="0">
                        <a:spcBef>
                          <a:spcPts val="0"/>
                        </a:spcBef>
                        <a:spcAft>
                          <a:spcPts val="0"/>
                        </a:spcAft>
                        <a:buNone/>
                      </a:pPr>
                      <a:endParaRPr sz="1100"/>
                    </a:p>
                  </a:txBody>
                  <a:tcPr marL="91425" marR="91425" marT="68575" marB="68575"/>
                </a:tc>
                <a:tc>
                  <a:txBody>
                    <a:bodyPr/>
                    <a:lstStyle/>
                    <a:p>
                      <a:pPr marL="0" lvl="0" indent="0" algn="l" rtl="0">
                        <a:spcBef>
                          <a:spcPts val="0"/>
                        </a:spcBef>
                        <a:spcAft>
                          <a:spcPts val="0"/>
                        </a:spcAft>
                        <a:buNone/>
                      </a:pPr>
                      <a:endParaRPr sz="1100"/>
                    </a:p>
                  </a:txBody>
                  <a:tcPr marL="91425" marR="91425" marT="68575" marB="68575"/>
                </a:tc>
                <a:tc>
                  <a:txBody>
                    <a:bodyPr/>
                    <a:lstStyle/>
                    <a:p>
                      <a:pPr marL="0" lvl="0" indent="0" algn="l" rtl="0">
                        <a:spcBef>
                          <a:spcPts val="0"/>
                        </a:spcBef>
                        <a:spcAft>
                          <a:spcPts val="0"/>
                        </a:spcAft>
                        <a:buNone/>
                      </a:pPr>
                      <a:r>
                        <a:rPr lang="en" sz="1100"/>
                        <a:t>20 min</a:t>
                      </a:r>
                      <a:endParaRPr sz="1100"/>
                    </a:p>
                  </a:txBody>
                  <a:tcPr marL="91425" marR="91425" marT="68575" marB="68575"/>
                </a:tc>
                <a:extLst>
                  <a:ext uri="{0D108BD9-81ED-4DB2-BD59-A6C34878D82A}">
                    <a16:rowId xmlns:a16="http://schemas.microsoft.com/office/drawing/2014/main" val="10001"/>
                  </a:ext>
                </a:extLst>
              </a:tr>
              <a:tr h="505625">
                <a:tc>
                  <a:txBody>
                    <a:bodyPr/>
                    <a:lstStyle/>
                    <a:p>
                      <a:pPr marL="0" lvl="0" indent="0" algn="l" rtl="0">
                        <a:spcBef>
                          <a:spcPts val="0"/>
                        </a:spcBef>
                        <a:spcAft>
                          <a:spcPts val="0"/>
                        </a:spcAft>
                        <a:buNone/>
                      </a:pPr>
                      <a:r>
                        <a:rPr lang="en" sz="1100"/>
                        <a:t>7th Regt Attack plan</a:t>
                      </a:r>
                      <a:endParaRPr sz="1100"/>
                    </a:p>
                  </a:txBody>
                  <a:tcPr marL="91425" marR="91425" marT="68575" marB="68575"/>
                </a:tc>
                <a:tc>
                  <a:txBody>
                    <a:bodyPr/>
                    <a:lstStyle/>
                    <a:p>
                      <a:pPr marL="0" lvl="0" indent="0" algn="l" rtl="0">
                        <a:spcBef>
                          <a:spcPts val="0"/>
                        </a:spcBef>
                        <a:spcAft>
                          <a:spcPts val="0"/>
                        </a:spcAft>
                        <a:buNone/>
                      </a:pPr>
                      <a:r>
                        <a:rPr lang="en" sz="1100"/>
                        <a:t>2</a:t>
                      </a:r>
                      <a:endParaRPr sz="1100"/>
                    </a:p>
                  </a:txBody>
                  <a:tcPr marL="91425" marR="91425" marT="68575" marB="68575"/>
                </a:tc>
                <a:tc>
                  <a:txBody>
                    <a:bodyPr/>
                    <a:lstStyle/>
                    <a:p>
                      <a:pPr marL="0" lvl="0" indent="0" algn="l" rtl="0">
                        <a:spcBef>
                          <a:spcPts val="0"/>
                        </a:spcBef>
                        <a:spcAft>
                          <a:spcPts val="0"/>
                        </a:spcAft>
                        <a:buNone/>
                      </a:pPr>
                      <a:endParaRPr sz="1100"/>
                    </a:p>
                  </a:txBody>
                  <a:tcPr marL="91425" marR="91425" marT="68575" marB="68575"/>
                </a:tc>
                <a:tc>
                  <a:txBody>
                    <a:bodyPr/>
                    <a:lstStyle/>
                    <a:p>
                      <a:pPr marL="0" lvl="0" indent="0" algn="l" rtl="0">
                        <a:spcBef>
                          <a:spcPts val="0"/>
                        </a:spcBef>
                        <a:spcAft>
                          <a:spcPts val="0"/>
                        </a:spcAft>
                        <a:buNone/>
                      </a:pPr>
                      <a:r>
                        <a:rPr lang="en" sz="1100"/>
                        <a:t>15 min</a:t>
                      </a:r>
                      <a:endParaRPr sz="1100"/>
                    </a:p>
                  </a:txBody>
                  <a:tcPr marL="91425" marR="91425" marT="68575" marB="68575"/>
                </a:tc>
                <a:extLst>
                  <a:ext uri="{0D108BD9-81ED-4DB2-BD59-A6C34878D82A}">
                    <a16:rowId xmlns:a16="http://schemas.microsoft.com/office/drawing/2014/main" val="10002"/>
                  </a:ext>
                </a:extLst>
              </a:tr>
              <a:tr h="435400">
                <a:tc>
                  <a:txBody>
                    <a:bodyPr/>
                    <a:lstStyle/>
                    <a:p>
                      <a:pPr marL="0" lvl="0" indent="0" algn="l" rtl="0">
                        <a:spcBef>
                          <a:spcPts val="0"/>
                        </a:spcBef>
                        <a:spcAft>
                          <a:spcPts val="0"/>
                        </a:spcAft>
                        <a:buNone/>
                      </a:pPr>
                      <a:r>
                        <a:rPr lang="en" sz="1100"/>
                        <a:t>Nez Perce posture</a:t>
                      </a:r>
                      <a:endParaRPr sz="1100"/>
                    </a:p>
                  </a:txBody>
                  <a:tcPr marL="91425" marR="91425" marT="68575" marB="68575"/>
                </a:tc>
                <a:tc>
                  <a:txBody>
                    <a:bodyPr/>
                    <a:lstStyle/>
                    <a:p>
                      <a:pPr marL="0" lvl="0" indent="0" algn="l" rtl="0">
                        <a:spcBef>
                          <a:spcPts val="0"/>
                        </a:spcBef>
                        <a:spcAft>
                          <a:spcPts val="0"/>
                        </a:spcAft>
                        <a:buNone/>
                      </a:pPr>
                      <a:r>
                        <a:rPr lang="en" sz="1100"/>
                        <a:t>3</a:t>
                      </a:r>
                      <a:endParaRPr sz="1100"/>
                    </a:p>
                  </a:txBody>
                  <a:tcPr marL="91425" marR="91425" marT="68575" marB="68575"/>
                </a:tc>
                <a:tc>
                  <a:txBody>
                    <a:bodyPr/>
                    <a:lstStyle/>
                    <a:p>
                      <a:pPr marL="0" lvl="0" indent="0" algn="l" rtl="0">
                        <a:spcBef>
                          <a:spcPts val="0"/>
                        </a:spcBef>
                        <a:spcAft>
                          <a:spcPts val="0"/>
                        </a:spcAft>
                        <a:buNone/>
                      </a:pPr>
                      <a:endParaRPr sz="1100"/>
                    </a:p>
                  </a:txBody>
                  <a:tcPr marL="91425" marR="91425" marT="68575" marB="68575"/>
                </a:tc>
                <a:tc>
                  <a:txBody>
                    <a:bodyPr/>
                    <a:lstStyle/>
                    <a:p>
                      <a:pPr marL="0" lvl="0" indent="0" algn="l" rtl="0">
                        <a:spcBef>
                          <a:spcPts val="0"/>
                        </a:spcBef>
                        <a:spcAft>
                          <a:spcPts val="0"/>
                        </a:spcAft>
                        <a:buNone/>
                      </a:pPr>
                      <a:r>
                        <a:rPr lang="en" sz="1100"/>
                        <a:t>15 min</a:t>
                      </a:r>
                      <a:endParaRPr sz="1100"/>
                    </a:p>
                    <a:p>
                      <a:pPr marL="0" lvl="0" indent="0" algn="l" rtl="0">
                        <a:spcBef>
                          <a:spcPts val="0"/>
                        </a:spcBef>
                        <a:spcAft>
                          <a:spcPts val="0"/>
                        </a:spcAft>
                        <a:buNone/>
                      </a:pPr>
                      <a:endParaRPr sz="1100"/>
                    </a:p>
                  </a:txBody>
                  <a:tcPr marL="91425" marR="91425" marT="68575" marB="68575"/>
                </a:tc>
                <a:extLst>
                  <a:ext uri="{0D108BD9-81ED-4DB2-BD59-A6C34878D82A}">
                    <a16:rowId xmlns:a16="http://schemas.microsoft.com/office/drawing/2014/main" val="10003"/>
                  </a:ext>
                </a:extLst>
              </a:tr>
              <a:tr h="435400">
                <a:tc>
                  <a:txBody>
                    <a:bodyPr/>
                    <a:lstStyle/>
                    <a:p>
                      <a:pPr marL="0" lvl="0" indent="0" algn="l" rtl="0">
                        <a:spcBef>
                          <a:spcPts val="0"/>
                        </a:spcBef>
                        <a:spcAft>
                          <a:spcPts val="0"/>
                        </a:spcAft>
                        <a:buNone/>
                      </a:pPr>
                      <a:r>
                        <a:rPr lang="en" sz="1100"/>
                        <a:t>Nez Perce counter attack</a:t>
                      </a:r>
                      <a:endParaRPr sz="1100"/>
                    </a:p>
                  </a:txBody>
                  <a:tcPr marL="91425" marR="91425" marT="68575" marB="68575"/>
                </a:tc>
                <a:tc>
                  <a:txBody>
                    <a:bodyPr/>
                    <a:lstStyle/>
                    <a:p>
                      <a:pPr marL="0" lvl="0" indent="0" algn="l" rtl="0">
                        <a:spcBef>
                          <a:spcPts val="0"/>
                        </a:spcBef>
                        <a:spcAft>
                          <a:spcPts val="0"/>
                        </a:spcAft>
                        <a:buNone/>
                      </a:pPr>
                      <a:r>
                        <a:rPr lang="en" sz="1100"/>
                        <a:t>4</a:t>
                      </a:r>
                      <a:endParaRPr sz="1100"/>
                    </a:p>
                  </a:txBody>
                  <a:tcPr marL="91425" marR="91425" marT="68575" marB="68575"/>
                </a:tc>
                <a:tc>
                  <a:txBody>
                    <a:bodyPr/>
                    <a:lstStyle/>
                    <a:p>
                      <a:pPr marL="0" lvl="0" indent="0" algn="l" rtl="0">
                        <a:spcBef>
                          <a:spcPts val="0"/>
                        </a:spcBef>
                        <a:spcAft>
                          <a:spcPts val="0"/>
                        </a:spcAft>
                        <a:buNone/>
                      </a:pPr>
                      <a:endParaRPr sz="1100"/>
                    </a:p>
                  </a:txBody>
                  <a:tcPr marL="91425" marR="91425" marT="68575" marB="68575"/>
                </a:tc>
                <a:tc>
                  <a:txBody>
                    <a:bodyPr/>
                    <a:lstStyle/>
                    <a:p>
                      <a:pPr marL="0" lvl="0" indent="0" algn="l" rtl="0">
                        <a:spcBef>
                          <a:spcPts val="0"/>
                        </a:spcBef>
                        <a:spcAft>
                          <a:spcPts val="0"/>
                        </a:spcAft>
                        <a:buNone/>
                      </a:pPr>
                      <a:r>
                        <a:rPr lang="en" sz="1100"/>
                        <a:t>15 min</a:t>
                      </a:r>
                      <a:endParaRPr sz="1100"/>
                    </a:p>
                  </a:txBody>
                  <a:tcPr marL="91425" marR="91425" marT="68575" marB="68575"/>
                </a:tc>
                <a:extLst>
                  <a:ext uri="{0D108BD9-81ED-4DB2-BD59-A6C34878D82A}">
                    <a16:rowId xmlns:a16="http://schemas.microsoft.com/office/drawing/2014/main" val="10004"/>
                  </a:ext>
                </a:extLst>
              </a:tr>
              <a:tr h="435400">
                <a:tc>
                  <a:txBody>
                    <a:bodyPr/>
                    <a:lstStyle/>
                    <a:p>
                      <a:pPr marL="0" lvl="0" indent="0" algn="l" rtl="0">
                        <a:spcBef>
                          <a:spcPts val="0"/>
                        </a:spcBef>
                        <a:spcAft>
                          <a:spcPts val="0"/>
                        </a:spcAft>
                        <a:buNone/>
                      </a:pPr>
                      <a:r>
                        <a:rPr lang="en" sz="1100"/>
                        <a:t>7th Regt Defense posture</a:t>
                      </a:r>
                      <a:endParaRPr sz="1100"/>
                    </a:p>
                  </a:txBody>
                  <a:tcPr marL="91425" marR="91425" marT="68575" marB="68575"/>
                </a:tc>
                <a:tc>
                  <a:txBody>
                    <a:bodyPr/>
                    <a:lstStyle/>
                    <a:p>
                      <a:pPr marL="0" lvl="0" indent="0" algn="l" rtl="0">
                        <a:spcBef>
                          <a:spcPts val="0"/>
                        </a:spcBef>
                        <a:spcAft>
                          <a:spcPts val="0"/>
                        </a:spcAft>
                        <a:buNone/>
                      </a:pPr>
                      <a:r>
                        <a:rPr lang="en" sz="1100"/>
                        <a:t>5</a:t>
                      </a:r>
                      <a:endParaRPr sz="1100"/>
                    </a:p>
                  </a:txBody>
                  <a:tcPr marL="91425" marR="91425" marT="68575" marB="68575"/>
                </a:tc>
                <a:tc>
                  <a:txBody>
                    <a:bodyPr/>
                    <a:lstStyle/>
                    <a:p>
                      <a:pPr marL="0" lvl="0" indent="0" algn="l" rtl="0">
                        <a:spcBef>
                          <a:spcPts val="0"/>
                        </a:spcBef>
                        <a:spcAft>
                          <a:spcPts val="0"/>
                        </a:spcAft>
                        <a:buNone/>
                      </a:pPr>
                      <a:endParaRPr sz="1100"/>
                    </a:p>
                  </a:txBody>
                  <a:tcPr marL="91425" marR="91425" marT="68575" marB="68575"/>
                </a:tc>
                <a:tc>
                  <a:txBody>
                    <a:bodyPr/>
                    <a:lstStyle/>
                    <a:p>
                      <a:pPr marL="0" lvl="0" indent="0" algn="l" rtl="0">
                        <a:spcBef>
                          <a:spcPts val="0"/>
                        </a:spcBef>
                        <a:spcAft>
                          <a:spcPts val="0"/>
                        </a:spcAft>
                        <a:buNone/>
                      </a:pPr>
                      <a:r>
                        <a:rPr lang="en" sz="1100"/>
                        <a:t>15 min</a:t>
                      </a:r>
                      <a:endParaRPr sz="1100"/>
                    </a:p>
                  </a:txBody>
                  <a:tcPr marL="91425" marR="91425" marT="68575" marB="68575"/>
                </a:tc>
                <a:extLst>
                  <a:ext uri="{0D108BD9-81ED-4DB2-BD59-A6C34878D82A}">
                    <a16:rowId xmlns:a16="http://schemas.microsoft.com/office/drawing/2014/main" val="10005"/>
                  </a:ext>
                </a:extLst>
              </a:tr>
              <a:tr h="505625">
                <a:tc>
                  <a:txBody>
                    <a:bodyPr/>
                    <a:lstStyle/>
                    <a:p>
                      <a:pPr marL="0" lvl="0" indent="0" algn="l" rtl="0">
                        <a:spcBef>
                          <a:spcPts val="0"/>
                        </a:spcBef>
                        <a:spcAft>
                          <a:spcPts val="0"/>
                        </a:spcAft>
                        <a:buNone/>
                      </a:pPr>
                      <a:r>
                        <a:rPr lang="en" sz="1100"/>
                        <a:t>Lessons learned</a:t>
                      </a:r>
                      <a:endParaRPr sz="1100"/>
                    </a:p>
                  </a:txBody>
                  <a:tcPr marL="91425" marR="91425" marT="68575" marB="68575"/>
                </a:tc>
                <a:tc>
                  <a:txBody>
                    <a:bodyPr/>
                    <a:lstStyle/>
                    <a:p>
                      <a:pPr marL="0" lvl="0" indent="0" algn="l" rtl="0">
                        <a:spcBef>
                          <a:spcPts val="0"/>
                        </a:spcBef>
                        <a:spcAft>
                          <a:spcPts val="0"/>
                        </a:spcAft>
                        <a:buNone/>
                      </a:pPr>
                      <a:r>
                        <a:rPr lang="en" sz="1100"/>
                        <a:t>6</a:t>
                      </a:r>
                      <a:endParaRPr sz="1100"/>
                    </a:p>
                  </a:txBody>
                  <a:tcPr marL="91425" marR="91425" marT="68575" marB="68575"/>
                </a:tc>
                <a:tc>
                  <a:txBody>
                    <a:bodyPr/>
                    <a:lstStyle/>
                    <a:p>
                      <a:pPr marL="0" lvl="0" indent="0" algn="l" rtl="0">
                        <a:spcBef>
                          <a:spcPts val="0"/>
                        </a:spcBef>
                        <a:spcAft>
                          <a:spcPts val="0"/>
                        </a:spcAft>
                        <a:buNone/>
                      </a:pPr>
                      <a:endParaRPr sz="1100"/>
                    </a:p>
                  </a:txBody>
                  <a:tcPr marL="91425" marR="91425" marT="68575" marB="68575"/>
                </a:tc>
                <a:tc>
                  <a:txBody>
                    <a:bodyPr/>
                    <a:lstStyle/>
                    <a:p>
                      <a:pPr marL="0" lvl="0" indent="0" algn="l" rtl="0">
                        <a:spcBef>
                          <a:spcPts val="0"/>
                        </a:spcBef>
                        <a:spcAft>
                          <a:spcPts val="0"/>
                        </a:spcAft>
                        <a:buNone/>
                      </a:pPr>
                      <a:r>
                        <a:rPr lang="en" sz="1100"/>
                        <a:t>20 min</a:t>
                      </a:r>
                      <a:endParaRPr sz="1100"/>
                    </a:p>
                  </a:txBody>
                  <a:tcPr marL="91425" marR="91425" marT="68575" marB="68575"/>
                </a:tc>
                <a:extLst>
                  <a:ext uri="{0D108BD9-81ED-4DB2-BD59-A6C34878D82A}">
                    <a16:rowId xmlns:a16="http://schemas.microsoft.com/office/drawing/2014/main" val="10006"/>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6"/>
          <p:cNvSpPr txBox="1">
            <a:spLocks noGrp="1"/>
          </p:cNvSpPr>
          <p:nvPr>
            <p:ph type="title"/>
          </p:nvPr>
        </p:nvSpPr>
        <p:spPr>
          <a:xfrm>
            <a:off x="914390" y="58070"/>
            <a:ext cx="7315200" cy="571500"/>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chemeClr val="dk1"/>
              </a:buClr>
              <a:buSzPts val="1800"/>
              <a:buNone/>
            </a:pPr>
            <a:r>
              <a:rPr lang="en" sz="2000">
                <a:solidFill>
                  <a:srgbClr val="72243D"/>
                </a:solidFill>
              </a:rPr>
              <a:t>Cadet Vignette Assignments</a:t>
            </a:r>
            <a:endParaRPr sz="2000">
              <a:solidFill>
                <a:srgbClr val="72243D"/>
              </a:solidFill>
            </a:endParaRPr>
          </a:p>
        </p:txBody>
      </p:sp>
      <p:graphicFrame>
        <p:nvGraphicFramePr>
          <p:cNvPr id="129" name="Google Shape;129;p26"/>
          <p:cNvGraphicFramePr/>
          <p:nvPr/>
        </p:nvGraphicFramePr>
        <p:xfrm>
          <a:off x="128250" y="1487316"/>
          <a:ext cx="3000000" cy="3000000"/>
        </p:xfrm>
        <a:graphic>
          <a:graphicData uri="http://schemas.openxmlformats.org/drawingml/2006/table">
            <a:tbl>
              <a:tblPr>
                <a:noFill/>
                <a:tableStyleId>{8C7BC8F0-6F44-4DD7-8669-48839C2660BE}</a:tableStyleId>
              </a:tblPr>
              <a:tblGrid>
                <a:gridCol w="1253450">
                  <a:extLst>
                    <a:ext uri="{9D8B030D-6E8A-4147-A177-3AD203B41FA5}">
                      <a16:colId xmlns:a16="http://schemas.microsoft.com/office/drawing/2014/main" val="20000"/>
                    </a:ext>
                  </a:extLst>
                </a:gridCol>
                <a:gridCol w="726600">
                  <a:extLst>
                    <a:ext uri="{9D8B030D-6E8A-4147-A177-3AD203B41FA5}">
                      <a16:colId xmlns:a16="http://schemas.microsoft.com/office/drawing/2014/main" val="20001"/>
                    </a:ext>
                  </a:extLst>
                </a:gridCol>
                <a:gridCol w="3220375">
                  <a:extLst>
                    <a:ext uri="{9D8B030D-6E8A-4147-A177-3AD203B41FA5}">
                      <a16:colId xmlns:a16="http://schemas.microsoft.com/office/drawing/2014/main" val="20002"/>
                    </a:ext>
                  </a:extLst>
                </a:gridCol>
                <a:gridCol w="3687075">
                  <a:extLst>
                    <a:ext uri="{9D8B030D-6E8A-4147-A177-3AD203B41FA5}">
                      <a16:colId xmlns:a16="http://schemas.microsoft.com/office/drawing/2014/main" val="20003"/>
                    </a:ext>
                  </a:extLst>
                </a:gridCol>
              </a:tblGrid>
              <a:tr h="280875">
                <a:tc>
                  <a:txBody>
                    <a:bodyPr/>
                    <a:lstStyle/>
                    <a:p>
                      <a:pPr marL="0" lvl="0" indent="0" algn="l" rtl="0">
                        <a:spcBef>
                          <a:spcPts val="0"/>
                        </a:spcBef>
                        <a:spcAft>
                          <a:spcPts val="0"/>
                        </a:spcAft>
                        <a:buNone/>
                      </a:pPr>
                      <a:r>
                        <a:rPr lang="en" sz="1100"/>
                        <a:t>Topic</a:t>
                      </a:r>
                      <a:endParaRPr sz="1100"/>
                    </a:p>
                  </a:txBody>
                  <a:tcPr marL="91425" marR="91425" marT="68575" marB="68575">
                    <a:solidFill>
                      <a:srgbClr val="E0D0A6"/>
                    </a:solidFill>
                  </a:tcPr>
                </a:tc>
                <a:tc>
                  <a:txBody>
                    <a:bodyPr/>
                    <a:lstStyle/>
                    <a:p>
                      <a:pPr marL="0" lvl="0" indent="0" algn="l" rtl="0">
                        <a:spcBef>
                          <a:spcPts val="0"/>
                        </a:spcBef>
                        <a:spcAft>
                          <a:spcPts val="0"/>
                        </a:spcAft>
                        <a:buNone/>
                      </a:pPr>
                      <a:r>
                        <a:rPr lang="en" sz="1100"/>
                        <a:t>Group </a:t>
                      </a:r>
                      <a:endParaRPr sz="1100"/>
                    </a:p>
                  </a:txBody>
                  <a:tcPr marL="91425" marR="91425" marT="68575" marB="68575">
                    <a:solidFill>
                      <a:srgbClr val="E0D0A6"/>
                    </a:solidFill>
                  </a:tcPr>
                </a:tc>
                <a:tc>
                  <a:txBody>
                    <a:bodyPr/>
                    <a:lstStyle/>
                    <a:p>
                      <a:pPr marL="0" lvl="0" indent="0" algn="l" rtl="0">
                        <a:spcBef>
                          <a:spcPts val="0"/>
                        </a:spcBef>
                        <a:spcAft>
                          <a:spcPts val="0"/>
                        </a:spcAft>
                        <a:buNone/>
                      </a:pPr>
                      <a:r>
                        <a:rPr lang="en" sz="1100"/>
                        <a:t>Start and Stop</a:t>
                      </a:r>
                      <a:endParaRPr sz="1100"/>
                    </a:p>
                  </a:txBody>
                  <a:tcPr marL="91425" marR="91425" marT="68575" marB="68575">
                    <a:solidFill>
                      <a:srgbClr val="E0D0A6"/>
                    </a:solidFill>
                  </a:tcPr>
                </a:tc>
                <a:tc>
                  <a:txBody>
                    <a:bodyPr/>
                    <a:lstStyle/>
                    <a:p>
                      <a:pPr marL="0" lvl="0" indent="0" algn="l" rtl="0">
                        <a:spcBef>
                          <a:spcPts val="0"/>
                        </a:spcBef>
                        <a:spcAft>
                          <a:spcPts val="0"/>
                        </a:spcAft>
                        <a:buNone/>
                      </a:pPr>
                      <a:r>
                        <a:rPr lang="en" sz="1100"/>
                        <a:t>Readings</a:t>
                      </a:r>
                      <a:endParaRPr sz="1100"/>
                    </a:p>
                  </a:txBody>
                  <a:tcPr marL="91425" marR="91425" marT="68575" marB="68575">
                    <a:solidFill>
                      <a:srgbClr val="E0D0A6"/>
                    </a:solidFill>
                  </a:tcPr>
                </a:tc>
                <a:extLst>
                  <a:ext uri="{0D108BD9-81ED-4DB2-BD59-A6C34878D82A}">
                    <a16:rowId xmlns:a16="http://schemas.microsoft.com/office/drawing/2014/main" val="10000"/>
                  </a:ext>
                </a:extLst>
              </a:tr>
              <a:tr h="589875">
                <a:tc>
                  <a:txBody>
                    <a:bodyPr/>
                    <a:lstStyle/>
                    <a:p>
                      <a:pPr marL="0" lvl="0" indent="0" algn="l" rtl="0">
                        <a:spcBef>
                          <a:spcPts val="0"/>
                        </a:spcBef>
                        <a:spcAft>
                          <a:spcPts val="0"/>
                        </a:spcAft>
                        <a:buNone/>
                      </a:pPr>
                      <a:r>
                        <a:rPr lang="en" sz="1100"/>
                        <a:t>Operational and Strategic Overview</a:t>
                      </a:r>
                      <a:endParaRPr sz="1100"/>
                    </a:p>
                  </a:txBody>
                  <a:tcPr marL="91425" marR="91425" marT="68575" marB="68575"/>
                </a:tc>
                <a:tc>
                  <a:txBody>
                    <a:bodyPr/>
                    <a:lstStyle/>
                    <a:p>
                      <a:pPr marL="0" lvl="0" indent="0" algn="l" rtl="0">
                        <a:spcBef>
                          <a:spcPts val="0"/>
                        </a:spcBef>
                        <a:spcAft>
                          <a:spcPts val="0"/>
                        </a:spcAft>
                        <a:buNone/>
                      </a:pPr>
                      <a:r>
                        <a:rPr lang="en" sz="1100"/>
                        <a:t>1</a:t>
                      </a:r>
                      <a:endParaRPr sz="1100"/>
                    </a:p>
                    <a:p>
                      <a:pPr marL="0" lvl="0" indent="0" algn="l" rtl="0">
                        <a:spcBef>
                          <a:spcPts val="0"/>
                        </a:spcBef>
                        <a:spcAft>
                          <a:spcPts val="0"/>
                        </a:spcAft>
                        <a:buNone/>
                      </a:pPr>
                      <a:endParaRPr sz="1100"/>
                    </a:p>
                  </a:txBody>
                  <a:tcPr marL="91425" marR="91425" marT="68575" marB="68575"/>
                </a:tc>
                <a:tc>
                  <a:txBody>
                    <a:bodyPr/>
                    <a:lstStyle/>
                    <a:p>
                      <a:pPr marL="0" lvl="0" indent="0" algn="l" rtl="0">
                        <a:spcBef>
                          <a:spcPts val="0"/>
                        </a:spcBef>
                        <a:spcAft>
                          <a:spcPts val="0"/>
                        </a:spcAft>
                        <a:buNone/>
                      </a:pPr>
                      <a:r>
                        <a:rPr lang="en" sz="1100"/>
                        <a:t>Grangeville to Ft. Fizzle. Political and Social status of the United States, western US expansion.</a:t>
                      </a:r>
                      <a:endParaRPr sz="1100"/>
                    </a:p>
                  </a:txBody>
                  <a:tcPr marL="91425" marR="91425" marT="68575" marB="68575"/>
                </a:tc>
                <a:tc>
                  <a:txBody>
                    <a:bodyPr/>
                    <a:lstStyle/>
                    <a:p>
                      <a:pPr marL="0" lvl="0" indent="0" algn="l" rtl="0">
                        <a:spcBef>
                          <a:spcPts val="0"/>
                        </a:spcBef>
                        <a:spcAft>
                          <a:spcPts val="0"/>
                        </a:spcAft>
                        <a:buNone/>
                      </a:pPr>
                      <a:r>
                        <a:rPr lang="en" sz="1000">
                          <a:solidFill>
                            <a:schemeClr val="dk1"/>
                          </a:solidFill>
                          <a:latin typeface="Calibri"/>
                          <a:ea typeface="Calibri"/>
                          <a:cs typeface="Calibri"/>
                          <a:sym typeface="Calibri"/>
                        </a:rPr>
                        <a:t>(Green 1-5, 8-16, 20-23,26-35,58,62-64,93-97) (McDonald 113-114) (Oberholtzer 3-5) (Sherman 902-903) (Wiley)</a:t>
                      </a:r>
                      <a:endParaRPr sz="1100"/>
                    </a:p>
                  </a:txBody>
                  <a:tcPr marL="91425" marR="91425" marT="68575" marB="68575"/>
                </a:tc>
                <a:extLst>
                  <a:ext uri="{0D108BD9-81ED-4DB2-BD59-A6C34878D82A}">
                    <a16:rowId xmlns:a16="http://schemas.microsoft.com/office/drawing/2014/main" val="10001"/>
                  </a:ext>
                </a:extLst>
              </a:tr>
              <a:tr h="505625">
                <a:tc>
                  <a:txBody>
                    <a:bodyPr/>
                    <a:lstStyle/>
                    <a:p>
                      <a:pPr marL="0" lvl="0" indent="0" algn="l" rtl="0">
                        <a:spcBef>
                          <a:spcPts val="0"/>
                        </a:spcBef>
                        <a:spcAft>
                          <a:spcPts val="0"/>
                        </a:spcAft>
                        <a:buNone/>
                      </a:pPr>
                      <a:r>
                        <a:rPr lang="en" sz="1100"/>
                        <a:t>7th Regt Attack plan</a:t>
                      </a:r>
                      <a:endParaRPr sz="1100"/>
                    </a:p>
                  </a:txBody>
                  <a:tcPr marL="91425" marR="91425" marT="68575" marB="68575"/>
                </a:tc>
                <a:tc>
                  <a:txBody>
                    <a:bodyPr/>
                    <a:lstStyle/>
                    <a:p>
                      <a:pPr marL="0" lvl="0" indent="0" algn="l" rtl="0">
                        <a:spcBef>
                          <a:spcPts val="0"/>
                        </a:spcBef>
                        <a:spcAft>
                          <a:spcPts val="0"/>
                        </a:spcAft>
                        <a:buNone/>
                      </a:pPr>
                      <a:r>
                        <a:rPr lang="en" sz="1100"/>
                        <a:t>2</a:t>
                      </a:r>
                      <a:endParaRPr sz="1100"/>
                    </a:p>
                  </a:txBody>
                  <a:tcPr marL="91425" marR="91425" marT="68575" marB="68575"/>
                </a:tc>
                <a:tc>
                  <a:txBody>
                    <a:bodyPr/>
                    <a:lstStyle/>
                    <a:p>
                      <a:pPr marL="0" lvl="0" indent="0" algn="l" rtl="0">
                        <a:spcBef>
                          <a:spcPts val="0"/>
                        </a:spcBef>
                        <a:spcAft>
                          <a:spcPts val="0"/>
                        </a:spcAft>
                        <a:buNone/>
                      </a:pPr>
                      <a:r>
                        <a:rPr lang="en" sz="1100"/>
                        <a:t>Ft. Fizzle to occupying the limit of advance on the objective. </a:t>
                      </a:r>
                      <a:endParaRPr sz="1100"/>
                    </a:p>
                  </a:txBody>
                  <a:tcPr marL="91425" marR="91425" marT="68575" marB="68575"/>
                </a:tc>
                <a:tc>
                  <a:txBody>
                    <a:bodyPr/>
                    <a:lstStyle/>
                    <a:p>
                      <a:pPr marL="0" lvl="0" indent="0" algn="l" rtl="0">
                        <a:spcBef>
                          <a:spcPts val="0"/>
                        </a:spcBef>
                        <a:spcAft>
                          <a:spcPts val="0"/>
                        </a:spcAft>
                        <a:buNone/>
                      </a:pPr>
                      <a:r>
                        <a:rPr lang="en" sz="900">
                          <a:solidFill>
                            <a:schemeClr val="dk1"/>
                          </a:solidFill>
                          <a:latin typeface="Calibri"/>
                          <a:ea typeface="Calibri"/>
                          <a:cs typeface="Calibri"/>
                          <a:sym typeface="Calibri"/>
                        </a:rPr>
                        <a:t>(Haines 26-28, 47-49,51-52,54,58, 60,64-66) (Greene 124-125, 129-130) (Gibbon 1,3,5-6) (Woodruff 107,109) (Gibbon Article 2) (Woodruff Letter)</a:t>
                      </a:r>
                      <a:endParaRPr sz="1100"/>
                    </a:p>
                  </a:txBody>
                  <a:tcPr marL="91425" marR="91425" marT="68575" marB="68575"/>
                </a:tc>
                <a:extLst>
                  <a:ext uri="{0D108BD9-81ED-4DB2-BD59-A6C34878D82A}">
                    <a16:rowId xmlns:a16="http://schemas.microsoft.com/office/drawing/2014/main" val="10002"/>
                  </a:ext>
                </a:extLst>
              </a:tr>
              <a:tr h="435400">
                <a:tc>
                  <a:txBody>
                    <a:bodyPr/>
                    <a:lstStyle/>
                    <a:p>
                      <a:pPr marL="0" lvl="0" indent="0" algn="l" rtl="0">
                        <a:spcBef>
                          <a:spcPts val="0"/>
                        </a:spcBef>
                        <a:spcAft>
                          <a:spcPts val="0"/>
                        </a:spcAft>
                        <a:buNone/>
                      </a:pPr>
                      <a:r>
                        <a:rPr lang="en" sz="1100"/>
                        <a:t>Nez Perce posture</a:t>
                      </a:r>
                      <a:endParaRPr sz="1100"/>
                    </a:p>
                  </a:txBody>
                  <a:tcPr marL="91425" marR="91425" marT="68575" marB="68575"/>
                </a:tc>
                <a:tc>
                  <a:txBody>
                    <a:bodyPr/>
                    <a:lstStyle/>
                    <a:p>
                      <a:pPr marL="0" lvl="0" indent="0" algn="l" rtl="0">
                        <a:spcBef>
                          <a:spcPts val="0"/>
                        </a:spcBef>
                        <a:spcAft>
                          <a:spcPts val="0"/>
                        </a:spcAft>
                        <a:buNone/>
                      </a:pPr>
                      <a:r>
                        <a:rPr lang="en" sz="1100"/>
                        <a:t>3</a:t>
                      </a:r>
                      <a:endParaRPr sz="1100"/>
                    </a:p>
                  </a:txBody>
                  <a:tcPr marL="91425" marR="91425" marT="68575" marB="68575"/>
                </a:tc>
                <a:tc>
                  <a:txBody>
                    <a:bodyPr/>
                    <a:lstStyle/>
                    <a:p>
                      <a:pPr marL="0" lvl="0" indent="0" algn="l" rtl="0">
                        <a:spcBef>
                          <a:spcPts val="0"/>
                        </a:spcBef>
                        <a:spcAft>
                          <a:spcPts val="0"/>
                        </a:spcAft>
                        <a:buNone/>
                      </a:pPr>
                      <a:r>
                        <a:rPr lang="en" sz="1100"/>
                        <a:t>Ft. Fizzle to the end of the initial assault by 7th Regt on the lodge site</a:t>
                      </a:r>
                      <a:endParaRPr sz="1100"/>
                    </a:p>
                  </a:txBody>
                  <a:tcPr marL="91425" marR="91425" marT="68575" marB="68575"/>
                </a:tc>
                <a:tc>
                  <a:txBody>
                    <a:bodyPr/>
                    <a:lstStyle/>
                    <a:p>
                      <a:pPr marL="0" lvl="0" indent="0" algn="l" rtl="0">
                        <a:spcBef>
                          <a:spcPts val="0"/>
                        </a:spcBef>
                        <a:spcAft>
                          <a:spcPts val="0"/>
                        </a:spcAft>
                        <a:buNone/>
                      </a:pPr>
                      <a:r>
                        <a:rPr lang="en" sz="900">
                          <a:solidFill>
                            <a:schemeClr val="dk1"/>
                          </a:solidFill>
                          <a:latin typeface="Calibri"/>
                          <a:ea typeface="Calibri"/>
                          <a:cs typeface="Calibri"/>
                          <a:sym typeface="Calibri"/>
                        </a:rPr>
                        <a:t>(Haines 23-30,35,49,51-52,55-56,58,61,63)(McDonald 75-77)(Greene 132,)(Gibbon 7)</a:t>
                      </a:r>
                      <a:endParaRPr sz="1100"/>
                    </a:p>
                  </a:txBody>
                  <a:tcPr marL="91425" marR="91425" marT="68575" marB="68575"/>
                </a:tc>
                <a:extLst>
                  <a:ext uri="{0D108BD9-81ED-4DB2-BD59-A6C34878D82A}">
                    <a16:rowId xmlns:a16="http://schemas.microsoft.com/office/drawing/2014/main" val="10003"/>
                  </a:ext>
                </a:extLst>
              </a:tr>
              <a:tr h="435400">
                <a:tc>
                  <a:txBody>
                    <a:bodyPr/>
                    <a:lstStyle/>
                    <a:p>
                      <a:pPr marL="0" lvl="0" indent="0" algn="l" rtl="0">
                        <a:spcBef>
                          <a:spcPts val="0"/>
                        </a:spcBef>
                        <a:spcAft>
                          <a:spcPts val="0"/>
                        </a:spcAft>
                        <a:buNone/>
                      </a:pPr>
                      <a:r>
                        <a:rPr lang="en" sz="1100"/>
                        <a:t>Nez Perce counter attack</a:t>
                      </a:r>
                      <a:endParaRPr sz="1100"/>
                    </a:p>
                  </a:txBody>
                  <a:tcPr marL="91425" marR="91425" marT="68575" marB="68575"/>
                </a:tc>
                <a:tc>
                  <a:txBody>
                    <a:bodyPr/>
                    <a:lstStyle/>
                    <a:p>
                      <a:pPr marL="0" lvl="0" indent="0" algn="l" rtl="0">
                        <a:spcBef>
                          <a:spcPts val="0"/>
                        </a:spcBef>
                        <a:spcAft>
                          <a:spcPts val="0"/>
                        </a:spcAft>
                        <a:buNone/>
                      </a:pPr>
                      <a:r>
                        <a:rPr lang="en" sz="1100"/>
                        <a:t>4</a:t>
                      </a:r>
                      <a:endParaRPr sz="1100"/>
                    </a:p>
                  </a:txBody>
                  <a:tcPr marL="91425" marR="91425" marT="68575" marB="68575"/>
                </a:tc>
                <a:tc>
                  <a:txBody>
                    <a:bodyPr/>
                    <a:lstStyle/>
                    <a:p>
                      <a:pPr marL="0" lvl="0" indent="0" algn="l" rtl="0">
                        <a:spcBef>
                          <a:spcPts val="0"/>
                        </a:spcBef>
                        <a:spcAft>
                          <a:spcPts val="0"/>
                        </a:spcAft>
                        <a:buNone/>
                      </a:pPr>
                      <a:r>
                        <a:rPr lang="en" sz="1100"/>
                        <a:t>Counter-firing on the 7th Regt in lodge site to 11 p.m. departure from Big Hole valley</a:t>
                      </a:r>
                      <a:endParaRPr sz="1100"/>
                    </a:p>
                  </a:txBody>
                  <a:tcPr marL="91425" marR="91425" marT="68575" marB="68575"/>
                </a:tc>
                <a:tc>
                  <a:txBody>
                    <a:bodyPr/>
                    <a:lstStyle/>
                    <a:p>
                      <a:pPr marL="0" lvl="0" indent="0" algn="l" rtl="0">
                        <a:spcBef>
                          <a:spcPts val="0"/>
                        </a:spcBef>
                        <a:spcAft>
                          <a:spcPts val="0"/>
                        </a:spcAft>
                        <a:buNone/>
                      </a:pPr>
                      <a:r>
                        <a:rPr lang="en" sz="900">
                          <a:solidFill>
                            <a:schemeClr val="dk1"/>
                          </a:solidFill>
                          <a:latin typeface="Calibri"/>
                          <a:ea typeface="Calibri"/>
                          <a:cs typeface="Calibri"/>
                          <a:sym typeface="Calibri"/>
                        </a:rPr>
                        <a:t>(Greene 134-135,137) (Haines 59,65-66,71-77) (Gibbon 7) (Woodruff 110) (Loynes 5-6) (McDonald 78)</a:t>
                      </a:r>
                      <a:endParaRPr sz="1100"/>
                    </a:p>
                  </a:txBody>
                  <a:tcPr marL="91425" marR="91425" marT="68575" marB="68575"/>
                </a:tc>
                <a:extLst>
                  <a:ext uri="{0D108BD9-81ED-4DB2-BD59-A6C34878D82A}">
                    <a16:rowId xmlns:a16="http://schemas.microsoft.com/office/drawing/2014/main" val="10004"/>
                  </a:ext>
                </a:extLst>
              </a:tr>
              <a:tr h="435400">
                <a:tc>
                  <a:txBody>
                    <a:bodyPr/>
                    <a:lstStyle/>
                    <a:p>
                      <a:pPr marL="0" lvl="0" indent="0" algn="l" rtl="0">
                        <a:spcBef>
                          <a:spcPts val="0"/>
                        </a:spcBef>
                        <a:spcAft>
                          <a:spcPts val="0"/>
                        </a:spcAft>
                        <a:buNone/>
                      </a:pPr>
                      <a:r>
                        <a:rPr lang="en" sz="1100"/>
                        <a:t>7th Regt Defense posture</a:t>
                      </a:r>
                      <a:endParaRPr sz="1100"/>
                    </a:p>
                  </a:txBody>
                  <a:tcPr marL="91425" marR="91425" marT="68575" marB="68575"/>
                </a:tc>
                <a:tc>
                  <a:txBody>
                    <a:bodyPr/>
                    <a:lstStyle/>
                    <a:p>
                      <a:pPr marL="0" lvl="0" indent="0" algn="l" rtl="0">
                        <a:spcBef>
                          <a:spcPts val="0"/>
                        </a:spcBef>
                        <a:spcAft>
                          <a:spcPts val="0"/>
                        </a:spcAft>
                        <a:buNone/>
                      </a:pPr>
                      <a:r>
                        <a:rPr lang="en" sz="1100"/>
                        <a:t>5</a:t>
                      </a:r>
                      <a:endParaRPr sz="1100"/>
                    </a:p>
                  </a:txBody>
                  <a:tcPr marL="91425" marR="91425" marT="68575" marB="68575"/>
                </a:tc>
                <a:tc>
                  <a:txBody>
                    <a:bodyPr/>
                    <a:lstStyle/>
                    <a:p>
                      <a:pPr marL="0" lvl="0" indent="0" algn="l" rtl="0">
                        <a:spcBef>
                          <a:spcPts val="0"/>
                        </a:spcBef>
                        <a:spcAft>
                          <a:spcPts val="0"/>
                        </a:spcAft>
                        <a:buNone/>
                      </a:pPr>
                      <a:r>
                        <a:rPr lang="en" sz="1100"/>
                        <a:t>Limit of advance on the objective, cessation of the assault by the Nez Perce</a:t>
                      </a:r>
                      <a:endParaRPr sz="1100"/>
                    </a:p>
                  </a:txBody>
                  <a:tcPr marL="91425" marR="91425" marT="68575" marB="68575"/>
                </a:tc>
                <a:tc>
                  <a:txBody>
                    <a:bodyPr/>
                    <a:lstStyle/>
                    <a:p>
                      <a:pPr marL="0" lvl="0" indent="0" algn="l" rtl="0">
                        <a:spcBef>
                          <a:spcPts val="0"/>
                        </a:spcBef>
                        <a:spcAft>
                          <a:spcPts val="0"/>
                        </a:spcAft>
                        <a:buNone/>
                      </a:pPr>
                      <a:r>
                        <a:rPr lang="en" sz="900">
                          <a:solidFill>
                            <a:schemeClr val="dk1"/>
                          </a:solidFill>
                          <a:latin typeface="Calibri"/>
                          <a:ea typeface="Calibri"/>
                          <a:cs typeface="Calibri"/>
                          <a:sym typeface="Calibri"/>
                        </a:rPr>
                        <a:t>(Greene 136,138) (Haines 74- 83,87-90,95-96)(Gibbon 7) (Loynes 12)(Woodruff 111)</a:t>
                      </a:r>
                      <a:endParaRPr sz="1100"/>
                    </a:p>
                  </a:txBody>
                  <a:tcPr marL="91425" marR="91425" marT="68575" marB="68575"/>
                </a:tc>
                <a:extLst>
                  <a:ext uri="{0D108BD9-81ED-4DB2-BD59-A6C34878D82A}">
                    <a16:rowId xmlns:a16="http://schemas.microsoft.com/office/drawing/2014/main" val="10005"/>
                  </a:ext>
                </a:extLst>
              </a:tr>
              <a:tr h="505625">
                <a:tc>
                  <a:txBody>
                    <a:bodyPr/>
                    <a:lstStyle/>
                    <a:p>
                      <a:pPr marL="0" lvl="0" indent="0" algn="l" rtl="0">
                        <a:spcBef>
                          <a:spcPts val="0"/>
                        </a:spcBef>
                        <a:spcAft>
                          <a:spcPts val="0"/>
                        </a:spcAft>
                        <a:buNone/>
                      </a:pPr>
                      <a:r>
                        <a:rPr lang="en" sz="1100"/>
                        <a:t>Lessons learned</a:t>
                      </a:r>
                      <a:endParaRPr sz="1100"/>
                    </a:p>
                  </a:txBody>
                  <a:tcPr marL="91425" marR="91425" marT="68575" marB="68575"/>
                </a:tc>
                <a:tc>
                  <a:txBody>
                    <a:bodyPr/>
                    <a:lstStyle/>
                    <a:p>
                      <a:pPr marL="0" lvl="0" indent="0" algn="l" rtl="0">
                        <a:spcBef>
                          <a:spcPts val="0"/>
                        </a:spcBef>
                        <a:spcAft>
                          <a:spcPts val="0"/>
                        </a:spcAft>
                        <a:buNone/>
                      </a:pPr>
                      <a:r>
                        <a:rPr lang="en" sz="1100"/>
                        <a:t>6</a:t>
                      </a:r>
                      <a:endParaRPr sz="1100"/>
                    </a:p>
                  </a:txBody>
                  <a:tcPr marL="91425" marR="91425" marT="68575" marB="68575"/>
                </a:tc>
                <a:tc>
                  <a:txBody>
                    <a:bodyPr/>
                    <a:lstStyle/>
                    <a:p>
                      <a:pPr marL="0" lvl="0" indent="0" algn="l" rtl="0">
                        <a:spcBef>
                          <a:spcPts val="0"/>
                        </a:spcBef>
                        <a:spcAft>
                          <a:spcPts val="0"/>
                        </a:spcAft>
                        <a:buNone/>
                      </a:pPr>
                      <a:r>
                        <a:rPr lang="en" sz="1100"/>
                        <a:t>End of Battle at Big Hole, Bear Paw surrender, implications for American West.</a:t>
                      </a:r>
                      <a:endParaRPr sz="1100"/>
                    </a:p>
                  </a:txBody>
                  <a:tcPr marL="91425" marR="91425" marT="68575" marB="68575"/>
                </a:tc>
                <a:tc>
                  <a:txBody>
                    <a:bodyPr/>
                    <a:lstStyle/>
                    <a:p>
                      <a:pPr marL="0" lvl="0" indent="0" algn="l" rtl="0">
                        <a:spcBef>
                          <a:spcPts val="0"/>
                        </a:spcBef>
                        <a:spcAft>
                          <a:spcPts val="0"/>
                        </a:spcAft>
                        <a:buNone/>
                      </a:pPr>
                      <a:r>
                        <a:rPr lang="en" sz="900">
                          <a:solidFill>
                            <a:schemeClr val="dk1"/>
                          </a:solidFill>
                          <a:latin typeface="Calibri"/>
                          <a:ea typeface="Calibri"/>
                          <a:cs typeface="Calibri"/>
                          <a:sym typeface="Calibri"/>
                        </a:rPr>
                        <a:t>(Haines 113-114, 135-136) (Gibbon letter)(Gibbon Article) (Woodruff 107-113) (Woodruff Letter) (McWhorter 220-225)( Mintz) (Howard  537-539) (Sherman at 902-903) (Greene 327-328)</a:t>
                      </a:r>
                      <a:endParaRPr sz="1100"/>
                    </a:p>
                  </a:txBody>
                  <a:tcPr marL="91425" marR="91425" marT="68575" marB="68575"/>
                </a:tc>
                <a:extLst>
                  <a:ext uri="{0D108BD9-81ED-4DB2-BD59-A6C34878D82A}">
                    <a16:rowId xmlns:a16="http://schemas.microsoft.com/office/drawing/2014/main" val="10006"/>
                  </a:ext>
                </a:extLst>
              </a:tr>
            </a:tbl>
          </a:graphicData>
        </a:graphic>
      </p:graphicFrame>
      <p:sp>
        <p:nvSpPr>
          <p:cNvPr id="130" name="Google Shape;130;p26"/>
          <p:cNvSpPr txBox="1"/>
          <p:nvPr/>
        </p:nvSpPr>
        <p:spPr>
          <a:xfrm>
            <a:off x="366250" y="502125"/>
            <a:ext cx="86052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rPr>
              <a:t>Group assignments are listed below. Readings are all found in the Student Book of Readings. The page numbers are in reference to the original text as excerpted in the readings. Use the table of contents in the SBR to find the author being referenced.  </a:t>
            </a:r>
            <a:endParaRPr sz="13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7"/>
          <p:cNvSpPr txBox="1">
            <a:spLocks noGrp="1"/>
          </p:cNvSpPr>
          <p:nvPr>
            <p:ph type="title"/>
          </p:nvPr>
        </p:nvSpPr>
        <p:spPr>
          <a:xfrm>
            <a:off x="914400" y="214312"/>
            <a:ext cx="7315200" cy="693000"/>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chemeClr val="dk1"/>
              </a:buClr>
              <a:buSzPts val="1800"/>
              <a:buNone/>
            </a:pPr>
            <a:r>
              <a:rPr lang="en" sz="2000">
                <a:solidFill>
                  <a:srgbClr val="72243D"/>
                </a:solidFill>
              </a:rPr>
              <a:t>Cadet Vignette Assignments</a:t>
            </a:r>
            <a:endParaRPr sz="2000">
              <a:solidFill>
                <a:srgbClr val="72243D"/>
              </a:solidFill>
            </a:endParaRPr>
          </a:p>
          <a:p>
            <a:pPr marL="0" lvl="0" indent="0" algn="ctr" rtl="0">
              <a:lnSpc>
                <a:spcPct val="100000"/>
              </a:lnSpc>
              <a:spcBef>
                <a:spcPts val="0"/>
              </a:spcBef>
              <a:spcAft>
                <a:spcPts val="0"/>
              </a:spcAft>
              <a:buClr>
                <a:schemeClr val="dk1"/>
              </a:buClr>
              <a:buSzPts val="1800"/>
              <a:buNone/>
            </a:pPr>
            <a:r>
              <a:rPr lang="en" sz="2000">
                <a:solidFill>
                  <a:srgbClr val="72243D"/>
                </a:solidFill>
              </a:rPr>
              <a:t>Operational and Strategic Overview</a:t>
            </a:r>
            <a:endParaRPr sz="2000">
              <a:solidFill>
                <a:srgbClr val="72243D"/>
              </a:solidFill>
            </a:endParaRPr>
          </a:p>
          <a:p>
            <a:pPr marL="0" lvl="0" indent="0" algn="ctr" rtl="0">
              <a:lnSpc>
                <a:spcPct val="100000"/>
              </a:lnSpc>
              <a:spcBef>
                <a:spcPts val="0"/>
              </a:spcBef>
              <a:spcAft>
                <a:spcPts val="0"/>
              </a:spcAft>
              <a:buClr>
                <a:schemeClr val="dk1"/>
              </a:buClr>
              <a:buSzPts val="1800"/>
              <a:buNone/>
            </a:pPr>
            <a:r>
              <a:rPr lang="en" sz="2000">
                <a:solidFill>
                  <a:srgbClr val="72243D"/>
                </a:solidFill>
              </a:rPr>
              <a:t>Group 1</a:t>
            </a:r>
            <a:endParaRPr sz="2000">
              <a:solidFill>
                <a:srgbClr val="72243D"/>
              </a:solidFill>
            </a:endParaRPr>
          </a:p>
        </p:txBody>
      </p:sp>
      <p:sp>
        <p:nvSpPr>
          <p:cNvPr id="136" name="Google Shape;136;p27"/>
          <p:cNvSpPr txBox="1"/>
          <p:nvPr/>
        </p:nvSpPr>
        <p:spPr>
          <a:xfrm>
            <a:off x="645450" y="1069050"/>
            <a:ext cx="8014500" cy="282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rPr>
              <a:t>30 minutes PMESII-PT analysis</a:t>
            </a:r>
            <a:endParaRPr sz="24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r>
              <a:rPr lang="en" sz="1800">
                <a:solidFill>
                  <a:schemeClr val="dk1"/>
                </a:solidFill>
              </a:rPr>
              <a:t>Explain the context of the Nez Perce War in 1877 from the perspective of PMESII-PT.  President Grant (Political),GEN Sherman (military), , Isaac Stevens (economic), White Bird, Looking Glass, Joseph, and regarding the 1855 and 1863 treaties (Social). Include the impact of the news of the 15 murders IVO Grangeville that sparked activity in the Missoula Valley (information). Explain the terrain layout on the provided map, the availability of improved roads (infrastructure), and the time it took for operations to happen over said terrain in 1877. Focus the end of your overview to events immediately leading up to the Big Hole battle to include the where (Physical Environment) and when (Time ) events of the battle occurred.</a:t>
            </a:r>
            <a:endParaRPr sz="18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8"/>
          <p:cNvSpPr txBox="1">
            <a:spLocks noGrp="1"/>
          </p:cNvSpPr>
          <p:nvPr>
            <p:ph type="title"/>
          </p:nvPr>
        </p:nvSpPr>
        <p:spPr>
          <a:xfrm>
            <a:off x="914400" y="154650"/>
            <a:ext cx="7315200" cy="867000"/>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chemeClr val="dk1"/>
              </a:buClr>
              <a:buSzPts val="1800"/>
              <a:buNone/>
            </a:pPr>
            <a:r>
              <a:rPr lang="en" sz="2000">
                <a:solidFill>
                  <a:srgbClr val="72243D"/>
                </a:solidFill>
              </a:rPr>
              <a:t>Cadet Vignette Assignments</a:t>
            </a:r>
            <a:endParaRPr sz="2000">
              <a:solidFill>
                <a:srgbClr val="72243D"/>
              </a:solidFill>
            </a:endParaRPr>
          </a:p>
          <a:p>
            <a:pPr marL="0" lvl="0" indent="0" algn="ctr" rtl="0">
              <a:lnSpc>
                <a:spcPct val="100000"/>
              </a:lnSpc>
              <a:spcBef>
                <a:spcPts val="0"/>
              </a:spcBef>
              <a:spcAft>
                <a:spcPts val="0"/>
              </a:spcAft>
              <a:buClr>
                <a:schemeClr val="dk1"/>
              </a:buClr>
              <a:buSzPts val="1800"/>
              <a:buNone/>
            </a:pPr>
            <a:r>
              <a:rPr lang="en" sz="2000">
                <a:solidFill>
                  <a:srgbClr val="72243D"/>
                </a:solidFill>
              </a:rPr>
              <a:t>7th Regiment plan of attack</a:t>
            </a:r>
            <a:endParaRPr sz="2000">
              <a:solidFill>
                <a:srgbClr val="72243D"/>
              </a:solidFill>
            </a:endParaRPr>
          </a:p>
          <a:p>
            <a:pPr marL="0" lvl="0" indent="0" algn="ctr" rtl="0">
              <a:lnSpc>
                <a:spcPct val="100000"/>
              </a:lnSpc>
              <a:spcBef>
                <a:spcPts val="0"/>
              </a:spcBef>
              <a:spcAft>
                <a:spcPts val="0"/>
              </a:spcAft>
              <a:buClr>
                <a:schemeClr val="dk1"/>
              </a:buClr>
              <a:buSzPts val="1800"/>
              <a:buNone/>
            </a:pPr>
            <a:r>
              <a:rPr lang="en" sz="2000">
                <a:solidFill>
                  <a:srgbClr val="72243D"/>
                </a:solidFill>
              </a:rPr>
              <a:t>Group 2</a:t>
            </a:r>
            <a:endParaRPr sz="2000">
              <a:solidFill>
                <a:srgbClr val="72243D"/>
              </a:solidFill>
            </a:endParaRPr>
          </a:p>
        </p:txBody>
      </p:sp>
      <p:sp>
        <p:nvSpPr>
          <p:cNvPr id="142" name="Google Shape;142;p28"/>
          <p:cNvSpPr txBox="1"/>
          <p:nvPr/>
        </p:nvSpPr>
        <p:spPr>
          <a:xfrm>
            <a:off x="744850" y="1081556"/>
            <a:ext cx="7810500" cy="28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rPr>
              <a:t>20 minutes METT-TC Analysis</a:t>
            </a:r>
            <a:endParaRPr sz="2400">
              <a:solidFill>
                <a:schemeClr val="dk1"/>
              </a:solidFill>
            </a:endParaRPr>
          </a:p>
          <a:p>
            <a:pPr marL="0" lvl="0" indent="0" algn="l" rtl="0">
              <a:spcBef>
                <a:spcPts val="0"/>
              </a:spcBef>
              <a:spcAft>
                <a:spcPts val="0"/>
              </a:spcAft>
              <a:buNone/>
            </a:pPr>
            <a:endParaRPr sz="2400">
              <a:solidFill>
                <a:schemeClr val="dk1"/>
              </a:solidFill>
            </a:endParaRPr>
          </a:p>
          <a:p>
            <a:pPr marL="0" lvl="0" indent="0" algn="l" rtl="0">
              <a:spcBef>
                <a:spcPts val="0"/>
              </a:spcBef>
              <a:spcAft>
                <a:spcPts val="0"/>
              </a:spcAft>
              <a:buNone/>
            </a:pPr>
            <a:r>
              <a:rPr lang="en" sz="1800">
                <a:solidFill>
                  <a:schemeClr val="dk1"/>
                </a:solidFill>
              </a:rPr>
              <a:t>Describe the perspective of the 7th Regiment from the lens of METT-TC. Summarize the orders and endstate put forth to LTC Gibbon and his corresponding plans for the Big Hole encampment(M). Describe the 7th Regiment’s understanding of the non-treaty Nez Perce bands (E) with regard to their location, composition, and disposition. What terrain features separated the 7th Regiment from their objectives(T). Summarize LTC Gibbon formation in terms of composition, disposition, and strength (T). Explain how timing affected the operations (T).Summarize civil considerations that were part of the 7th Regiment’s planning decisions, or at the very least, rules of engagement that guided their decisions(C). </a:t>
            </a:r>
            <a:endParaRPr sz="18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9"/>
          <p:cNvSpPr txBox="1">
            <a:spLocks noGrp="1"/>
          </p:cNvSpPr>
          <p:nvPr>
            <p:ph type="title"/>
          </p:nvPr>
        </p:nvSpPr>
        <p:spPr>
          <a:xfrm>
            <a:off x="914450" y="0"/>
            <a:ext cx="7315200" cy="1050000"/>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chemeClr val="dk1"/>
              </a:buClr>
              <a:buSzPts val="1800"/>
              <a:buNone/>
            </a:pPr>
            <a:r>
              <a:rPr lang="en" sz="2000">
                <a:solidFill>
                  <a:srgbClr val="72243D"/>
                </a:solidFill>
              </a:rPr>
              <a:t>Cadet Vignette Assignments</a:t>
            </a:r>
            <a:endParaRPr sz="2000">
              <a:solidFill>
                <a:srgbClr val="72243D"/>
              </a:solidFill>
            </a:endParaRPr>
          </a:p>
          <a:p>
            <a:pPr marL="0" lvl="0" indent="0" algn="ctr" rtl="0">
              <a:lnSpc>
                <a:spcPct val="100000"/>
              </a:lnSpc>
              <a:spcBef>
                <a:spcPts val="0"/>
              </a:spcBef>
              <a:spcAft>
                <a:spcPts val="0"/>
              </a:spcAft>
              <a:buClr>
                <a:schemeClr val="dk1"/>
              </a:buClr>
              <a:buSzPts val="1800"/>
              <a:buNone/>
            </a:pPr>
            <a:r>
              <a:rPr lang="en" sz="2000">
                <a:solidFill>
                  <a:srgbClr val="72243D"/>
                </a:solidFill>
              </a:rPr>
              <a:t>Nez Perce posture</a:t>
            </a:r>
            <a:endParaRPr sz="2000">
              <a:solidFill>
                <a:srgbClr val="72243D"/>
              </a:solidFill>
            </a:endParaRPr>
          </a:p>
          <a:p>
            <a:pPr marL="0" lvl="0" indent="0" algn="ctr" rtl="0">
              <a:lnSpc>
                <a:spcPct val="100000"/>
              </a:lnSpc>
              <a:spcBef>
                <a:spcPts val="0"/>
              </a:spcBef>
              <a:spcAft>
                <a:spcPts val="0"/>
              </a:spcAft>
              <a:buClr>
                <a:schemeClr val="dk1"/>
              </a:buClr>
              <a:buSzPts val="1800"/>
              <a:buNone/>
            </a:pPr>
            <a:r>
              <a:rPr lang="en" sz="2000">
                <a:solidFill>
                  <a:srgbClr val="72243D"/>
                </a:solidFill>
              </a:rPr>
              <a:t>Group 3</a:t>
            </a:r>
            <a:endParaRPr sz="2000">
              <a:solidFill>
                <a:srgbClr val="72243D"/>
              </a:solidFill>
            </a:endParaRPr>
          </a:p>
        </p:txBody>
      </p:sp>
      <p:sp>
        <p:nvSpPr>
          <p:cNvPr id="148" name="Google Shape;148;p29"/>
          <p:cNvSpPr txBox="1"/>
          <p:nvPr/>
        </p:nvSpPr>
        <p:spPr>
          <a:xfrm>
            <a:off x="542900" y="1050025"/>
            <a:ext cx="8058300" cy="377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rPr>
              <a:t>20 minutes METT-TC analysis</a:t>
            </a:r>
            <a:endParaRPr sz="2400">
              <a:solidFill>
                <a:schemeClr val="dk1"/>
              </a:solidFill>
            </a:endParaRPr>
          </a:p>
          <a:p>
            <a:pPr marL="0" lvl="0" indent="0" algn="l" rtl="0">
              <a:spcBef>
                <a:spcPts val="0"/>
              </a:spcBef>
              <a:spcAft>
                <a:spcPts val="0"/>
              </a:spcAft>
              <a:buNone/>
            </a:pPr>
            <a:endParaRPr sz="2400">
              <a:solidFill>
                <a:schemeClr val="dk1"/>
              </a:solidFill>
            </a:endParaRPr>
          </a:p>
          <a:p>
            <a:pPr marL="0" lvl="0" indent="0" algn="l" rtl="0">
              <a:spcBef>
                <a:spcPts val="0"/>
              </a:spcBef>
              <a:spcAft>
                <a:spcPts val="0"/>
              </a:spcAft>
              <a:buNone/>
            </a:pPr>
            <a:r>
              <a:rPr lang="en" sz="1800">
                <a:solidFill>
                  <a:schemeClr val="dk1"/>
                </a:solidFill>
              </a:rPr>
              <a:t>Describe the perspective of the non-treaty Nez Perce from the lens of METT-TC. Summarize the desires of the Non-treaty bands and their desired endstate in their flight to the east (M). Describe the non-treaty Nez Perce understanding of the 7th Regiment’s location, composition, and disposition (E). What major terrain features separated the groups from their opponents (T). Summarize the roles of White Bird, Looking Glass, Joseph, and Toohoolhoolzote, and the composition of their collective force(T). Describe the effects of weather on decisions and movement (T). Summarize civil considerations that were part of the Nez Perce planning decisions, or at the very least the nature of their interactions with settlers in the Bitterroot valley (C)</a:t>
            </a:r>
            <a:r>
              <a:rPr lang="en" sz="2400">
                <a:solidFill>
                  <a:schemeClr val="dk1"/>
                </a:solidFill>
              </a:rPr>
              <a:t>. </a:t>
            </a:r>
            <a:endParaRPr sz="2400">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DDA97709D05344805E34443243448B" ma:contentTypeVersion="19" ma:contentTypeDescription="Create a new document." ma:contentTypeScope="" ma:versionID="4760d124d5b97bb8f7493176de1aadbc">
  <xsd:schema xmlns:xsd="http://www.w3.org/2001/XMLSchema" xmlns:xs="http://www.w3.org/2001/XMLSchema" xmlns:p="http://schemas.microsoft.com/office/2006/metadata/properties" xmlns:ns1="http://schemas.microsoft.com/sharepoint/v3" xmlns:ns2="4233fc49-3339-4531-8895-cee7bd229291" xmlns:ns3="c93905bf-b08c-430b-8630-76f4d352397a" targetNamespace="http://schemas.microsoft.com/office/2006/metadata/properties" ma:root="true" ma:fieldsID="60592b51fff506efe138838e541900b5" ns1:_="" ns2:_="" ns3:_="">
    <xsd:import namespace="http://schemas.microsoft.com/sharepoint/v3"/>
    <xsd:import namespace="4233fc49-3339-4531-8895-cee7bd229291"/>
    <xsd:import namespace="c93905bf-b08c-430b-8630-76f4d352397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1:_ip_UnifiedCompliancePolicyProperties" minOccurs="0"/>
                <xsd:element ref="ns1:_ip_UnifiedCompliancePolicyUIAc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33fc49-3339-4531-8895-cee7bd2292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3905bf-b08c-430b-8630-76f4d352397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1df25e4-c6e9-434b-9203-30fe81e583d3}" ma:internalName="TaxCatchAll" ma:showField="CatchAllData" ma:web="c93905bf-b08c-430b-8630-76f4d352397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4233fc49-3339-4531-8895-cee7bd229291">
      <Terms xmlns="http://schemas.microsoft.com/office/infopath/2007/PartnerControls"/>
    </lcf76f155ced4ddcb4097134ff3c332f>
    <TaxCatchAll xmlns="c93905bf-b08c-430b-8630-76f4d352397a" xsi:nil="true"/>
  </documentManagement>
</p:properties>
</file>

<file path=customXml/itemProps1.xml><?xml version="1.0" encoding="utf-8"?>
<ds:datastoreItem xmlns:ds="http://schemas.openxmlformats.org/officeDocument/2006/customXml" ds:itemID="{2EE2CC5F-9A94-4DC0-B8DE-E86B904834B1}"/>
</file>

<file path=customXml/itemProps2.xml><?xml version="1.0" encoding="utf-8"?>
<ds:datastoreItem xmlns:ds="http://schemas.openxmlformats.org/officeDocument/2006/customXml" ds:itemID="{84CB8012-3542-4B0E-BA55-011C1100BBEF}"/>
</file>

<file path=customXml/itemProps3.xml><?xml version="1.0" encoding="utf-8"?>
<ds:datastoreItem xmlns:ds="http://schemas.openxmlformats.org/officeDocument/2006/customXml" ds:itemID="{2D4A324F-A30C-4B3A-A936-F5E65D58A47B}"/>
</file>

<file path=docProps/app.xml><?xml version="1.0" encoding="utf-8"?>
<Properties xmlns="http://schemas.openxmlformats.org/officeDocument/2006/extended-properties" xmlns:vt="http://schemas.openxmlformats.org/officeDocument/2006/docPropsVTypes">
  <Template/>
  <TotalTime>0</TotalTime>
  <Words>1498</Words>
  <Application>Microsoft Office PowerPoint</Application>
  <PresentationFormat>On-screen Show (16:9)</PresentationFormat>
  <Paragraphs>124</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Book Antiqua</vt:lpstr>
      <vt:lpstr>Calibri</vt:lpstr>
      <vt:lpstr>Georgia</vt:lpstr>
      <vt:lpstr>Simple Light</vt:lpstr>
      <vt:lpstr>2025 Staff Ride Student Assignments</vt:lpstr>
      <vt:lpstr>Battle Analysis</vt:lpstr>
      <vt:lpstr>Battle Analysis Assignment </vt:lpstr>
      <vt:lpstr>Resources</vt:lpstr>
      <vt:lpstr>Group Assignments (24 Pax?)</vt:lpstr>
      <vt:lpstr>Cadet Vignette Assignments</vt:lpstr>
      <vt:lpstr>Cadet Vignette Assignments Operational and Strategic Overview Group 1</vt:lpstr>
      <vt:lpstr>Cadet Vignette Assignments 7th Regiment plan of attack Group 2</vt:lpstr>
      <vt:lpstr>Cadet Vignette Assignments Nez Perce posture Group 3</vt:lpstr>
      <vt:lpstr>Cadet Vignette Assignments Nez Perce Counter-attack Group 4</vt:lpstr>
      <vt:lpstr>Cadet Vignette Assignments 7th Regiment defensive posture Group 5</vt:lpstr>
      <vt:lpstr>Cadet Vignette Assignments Lessons Learned Group 6</vt:lpstr>
      <vt:lpstr>Running Estimate</vt:lpstr>
      <vt:lpstr>Running Estimate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Kennedy, Kevin E CIV USARMY CAC (USA)</cp:lastModifiedBy>
  <cp:revision>1</cp:revision>
  <dcterms:modified xsi:type="dcterms:W3CDTF">2025-04-15T18:15:09Z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0x010100E4DDA97709D05344805E34443243448B</vt:lpwstr>
  </property>
</Properties>
</file>